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5"/>
    <p:sldMasterId id="2147483719" r:id="rId6"/>
  </p:sldMasterIdLst>
  <p:notesMasterIdLst>
    <p:notesMasterId r:id="rId19"/>
  </p:notesMasterIdLst>
  <p:sldIdLst>
    <p:sldId id="320" r:id="rId7"/>
    <p:sldId id="329" r:id="rId8"/>
    <p:sldId id="317" r:id="rId9"/>
    <p:sldId id="335" r:id="rId10"/>
    <p:sldId id="304" r:id="rId11"/>
    <p:sldId id="310" r:id="rId12"/>
    <p:sldId id="337" r:id="rId13"/>
    <p:sldId id="311" r:id="rId14"/>
    <p:sldId id="315" r:id="rId15"/>
    <p:sldId id="330" r:id="rId16"/>
    <p:sldId id="301" r:id="rId17"/>
    <p:sldId id="26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edemaeker, D.M. (Marika)" initials="HD(" lastIdx="1" clrIdx="0">
    <p:extLst>
      <p:ext uri="{19B8F6BF-5375-455C-9EA6-DF929625EA0E}">
        <p15:presenceInfo xmlns:p15="http://schemas.microsoft.com/office/powerpoint/2012/main" userId="S-1-5-21-1104492580-2141259050-3462381582-5373" providerId="AD"/>
      </p:ext>
    </p:extLst>
  </p:cmAuthor>
  <p:cmAuthor id="2" name="Krosse, S.M. (Bastiaan)" initials="KS(" lastIdx="4" clrIdx="1">
    <p:extLst>
      <p:ext uri="{19B8F6BF-5375-455C-9EA6-DF929625EA0E}">
        <p15:presenceInfo xmlns:p15="http://schemas.microsoft.com/office/powerpoint/2012/main" userId="S-1-5-21-1104492580-2141259050-3462381582-31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C91"/>
    <a:srgbClr val="2F69A5"/>
    <a:srgbClr val="25488F"/>
    <a:srgbClr val="3279BF"/>
    <a:srgbClr val="26478F"/>
    <a:srgbClr val="4FB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6" autoAdjust="0"/>
    <p:restoredTop sz="83725" autoAdjust="0"/>
  </p:normalViewPr>
  <p:slideViewPr>
    <p:cSldViewPr snapToGrid="0">
      <p:cViewPr varScale="1">
        <p:scale>
          <a:sx n="62" d="100"/>
          <a:sy n="62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edemaeker, D.M. (Marika)" userId="f72fda5b-d8ea-4943-9a40-05e953c097eb" providerId="ADAL" clId="{5D699BFD-09AD-4171-A6CA-EF9563E789AA}"/>
    <pc:docChg chg="delSld modSld sldOrd">
      <pc:chgData name="Hoedemaeker, D.M. (Marika)" userId="f72fda5b-d8ea-4943-9a40-05e953c097eb" providerId="ADAL" clId="{5D699BFD-09AD-4171-A6CA-EF9563E789AA}" dt="2019-03-26T07:07:47.803" v="106" actId="20577"/>
      <pc:docMkLst>
        <pc:docMk/>
      </pc:docMkLst>
      <pc:sldChg chg="del">
        <pc:chgData name="Hoedemaeker, D.M. (Marika)" userId="f72fda5b-d8ea-4943-9a40-05e953c097eb" providerId="ADAL" clId="{5D699BFD-09AD-4171-A6CA-EF9563E789AA}" dt="2019-03-26T06:43:37.124" v="8" actId="2696"/>
        <pc:sldMkLst>
          <pc:docMk/>
          <pc:sldMk cId="2066545264" sldId="259"/>
        </pc:sldMkLst>
      </pc:sldChg>
      <pc:sldChg chg="modSp ord">
        <pc:chgData name="Hoedemaeker, D.M. (Marika)" userId="f72fda5b-d8ea-4943-9a40-05e953c097eb" providerId="ADAL" clId="{5D699BFD-09AD-4171-A6CA-EF9563E789AA}" dt="2019-03-26T07:00:21.710" v="55" actId="6549"/>
        <pc:sldMkLst>
          <pc:docMk/>
          <pc:sldMk cId="743631562" sldId="301"/>
        </pc:sldMkLst>
        <pc:spChg chg="mod">
          <ac:chgData name="Hoedemaeker, D.M. (Marika)" userId="f72fda5b-d8ea-4943-9a40-05e953c097eb" providerId="ADAL" clId="{5D699BFD-09AD-4171-A6CA-EF9563E789AA}" dt="2019-03-26T06:58:24.822" v="47" actId="20577"/>
          <ac:spMkLst>
            <pc:docMk/>
            <pc:sldMk cId="743631562" sldId="301"/>
            <ac:spMk id="2" creationId="{2F7A694F-08D4-4048-A0DD-597DCD68B852}"/>
          </ac:spMkLst>
        </pc:spChg>
        <pc:spChg chg="mod">
          <ac:chgData name="Hoedemaeker, D.M. (Marika)" userId="f72fda5b-d8ea-4943-9a40-05e953c097eb" providerId="ADAL" clId="{5D699BFD-09AD-4171-A6CA-EF9563E789AA}" dt="2019-03-26T07:00:21.710" v="55" actId="6549"/>
          <ac:spMkLst>
            <pc:docMk/>
            <pc:sldMk cId="743631562" sldId="301"/>
            <ac:spMk id="3" creationId="{E11868B7-F9DB-4D66-8BEF-6F81B1823597}"/>
          </ac:spMkLst>
        </pc:spChg>
      </pc:sldChg>
      <pc:sldChg chg="del">
        <pc:chgData name="Hoedemaeker, D.M. (Marika)" userId="f72fda5b-d8ea-4943-9a40-05e953c097eb" providerId="ADAL" clId="{5D699BFD-09AD-4171-A6CA-EF9563E789AA}" dt="2019-03-26T07:01:23.935" v="56" actId="2696"/>
        <pc:sldMkLst>
          <pc:docMk/>
          <pc:sldMk cId="3298246984" sldId="306"/>
        </pc:sldMkLst>
      </pc:sldChg>
      <pc:sldChg chg="del">
        <pc:chgData name="Hoedemaeker, D.M. (Marika)" userId="f72fda5b-d8ea-4943-9a40-05e953c097eb" providerId="ADAL" clId="{5D699BFD-09AD-4171-A6CA-EF9563E789AA}" dt="2019-03-26T06:59:00" v="50" actId="2696"/>
        <pc:sldMkLst>
          <pc:docMk/>
          <pc:sldMk cId="26017480" sldId="318"/>
        </pc:sldMkLst>
      </pc:sldChg>
      <pc:sldChg chg="del">
        <pc:chgData name="Hoedemaeker, D.M. (Marika)" userId="f72fda5b-d8ea-4943-9a40-05e953c097eb" providerId="ADAL" clId="{5D699BFD-09AD-4171-A6CA-EF9563E789AA}" dt="2019-03-26T06:46:31.329" v="12" actId="2696"/>
        <pc:sldMkLst>
          <pc:docMk/>
          <pc:sldMk cId="2746845660" sldId="319"/>
        </pc:sldMkLst>
      </pc:sldChg>
      <pc:sldChg chg="modSp">
        <pc:chgData name="Hoedemaeker, D.M. (Marika)" userId="f72fda5b-d8ea-4943-9a40-05e953c097eb" providerId="ADAL" clId="{5D699BFD-09AD-4171-A6CA-EF9563E789AA}" dt="2019-03-26T06:43:03.112" v="7" actId="20577"/>
        <pc:sldMkLst>
          <pc:docMk/>
          <pc:sldMk cId="960651668" sldId="320"/>
        </pc:sldMkLst>
        <pc:spChg chg="mod">
          <ac:chgData name="Hoedemaeker, D.M. (Marika)" userId="f72fda5b-d8ea-4943-9a40-05e953c097eb" providerId="ADAL" clId="{5D699BFD-09AD-4171-A6CA-EF9563E789AA}" dt="2019-03-26T06:43:03.112" v="7" actId="20577"/>
          <ac:spMkLst>
            <pc:docMk/>
            <pc:sldMk cId="960651668" sldId="320"/>
            <ac:spMk id="3" creationId="{02CA0F0D-275B-0344-8E86-0B0B483AD4C2}"/>
          </ac:spMkLst>
        </pc:spChg>
      </pc:sldChg>
      <pc:sldChg chg="ord">
        <pc:chgData name="Hoedemaeker, D.M. (Marika)" userId="f72fda5b-d8ea-4943-9a40-05e953c097eb" providerId="ADAL" clId="{5D699BFD-09AD-4171-A6CA-EF9563E789AA}" dt="2019-03-26T06:43:51.554" v="9"/>
        <pc:sldMkLst>
          <pc:docMk/>
          <pc:sldMk cId="3853738944" sldId="329"/>
        </pc:sldMkLst>
      </pc:sldChg>
      <pc:sldChg chg="ord">
        <pc:chgData name="Hoedemaeker, D.M. (Marika)" userId="f72fda5b-d8ea-4943-9a40-05e953c097eb" providerId="ADAL" clId="{5D699BFD-09AD-4171-A6CA-EF9563E789AA}" dt="2019-03-26T06:59:02.521" v="51"/>
        <pc:sldMkLst>
          <pc:docMk/>
          <pc:sldMk cId="1186383550" sldId="330"/>
        </pc:sldMkLst>
      </pc:sldChg>
      <pc:sldChg chg="del">
        <pc:chgData name="Hoedemaeker, D.M. (Marika)" userId="f72fda5b-d8ea-4943-9a40-05e953c097eb" providerId="ADAL" clId="{5D699BFD-09AD-4171-A6CA-EF9563E789AA}" dt="2019-03-26T06:44:11.796" v="10" actId="2696"/>
        <pc:sldMkLst>
          <pc:docMk/>
          <pc:sldMk cId="188998344" sldId="334"/>
        </pc:sldMkLst>
      </pc:sldChg>
      <pc:sldChg chg="ord">
        <pc:chgData name="Hoedemaeker, D.M. (Marika)" userId="f72fda5b-d8ea-4943-9a40-05e953c097eb" providerId="ADAL" clId="{5D699BFD-09AD-4171-A6CA-EF9563E789AA}" dt="2019-03-26T06:46:21.943" v="11"/>
        <pc:sldMkLst>
          <pc:docMk/>
          <pc:sldMk cId="2543268703" sldId="335"/>
        </pc:sldMkLst>
      </pc:sldChg>
      <pc:sldChg chg="modSp">
        <pc:chgData name="Hoedemaeker, D.M. (Marika)" userId="f72fda5b-d8ea-4943-9a40-05e953c097eb" providerId="ADAL" clId="{5D699BFD-09AD-4171-A6CA-EF9563E789AA}" dt="2019-03-26T07:07:47.803" v="106" actId="20577"/>
        <pc:sldMkLst>
          <pc:docMk/>
          <pc:sldMk cId="4026623350" sldId="337"/>
        </pc:sldMkLst>
        <pc:spChg chg="mod">
          <ac:chgData name="Hoedemaeker, D.M. (Marika)" userId="f72fda5b-d8ea-4943-9a40-05e953c097eb" providerId="ADAL" clId="{5D699BFD-09AD-4171-A6CA-EF9563E789AA}" dt="2019-03-26T07:07:47.803" v="106" actId="20577"/>
          <ac:spMkLst>
            <pc:docMk/>
            <pc:sldMk cId="4026623350" sldId="337"/>
            <ac:spMk id="3" creationId="{E9A78D23-39C3-463B-A0E9-30145AB8DD3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C4E4A-513E-4131-A26A-8AB5CDC7CBF7}" type="datetimeFigureOut">
              <a:rPr lang="nl-NL" smtClean="0"/>
              <a:t>26-3-2019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643EB-AA9E-431D-BA17-88EB04B788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00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643EB-AA9E-431D-BA17-88EB04B788D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15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643EB-AA9E-431D-BA17-88EB04B788D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83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643EB-AA9E-431D-BA17-88EB04B788D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3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hyperlink" Target="https://ec.europa.eu/programmes/horizon2020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hyperlink" Target="https://ec.europa.eu/programmes/horizon2020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29E31-F9AA-2142-9505-5A6C9256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3039"/>
            <a:ext cx="10515600" cy="674534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EDA2F634-73FA-7D4E-A675-D2CFEDF2F97D}"/>
              </a:ext>
            </a:extLst>
          </p:cNvPr>
          <p:cNvSpPr txBox="1">
            <a:spLocks/>
          </p:cNvSpPr>
          <p:nvPr userDrawn="1"/>
        </p:nvSpPr>
        <p:spPr>
          <a:xfrm>
            <a:off x="838200" y="5024808"/>
            <a:ext cx="10515600" cy="49917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Dehlia Willemsen, 01-10-2018</a:t>
            </a:r>
          </a:p>
        </p:txBody>
      </p:sp>
    </p:spTree>
    <p:extLst>
      <p:ext uri="{BB962C8B-B14F-4D97-AF65-F5344CB8AC3E}">
        <p14:creationId xmlns:p14="http://schemas.microsoft.com/office/powerpoint/2010/main" val="26653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1D46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141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55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79B63A-A4A3-4F41-82FA-83AE7E4C4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99764"/>
            <a:ext cx="10515600" cy="74382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1D4694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522385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01003"/>
            <a:ext cx="12192000" cy="43741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Full side image/media/graph/table,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653942"/>
            <a:ext cx="7315200" cy="54214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/ reference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2CD6970-3FB5-D646-BB4A-9FABB59D5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819" b="84251"/>
          <a:stretch/>
        </p:blipFill>
        <p:spPr>
          <a:xfrm>
            <a:off x="10097310" y="0"/>
            <a:ext cx="209468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50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601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455E6B-8053-0546-8D64-DB5627E0F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9650" y="4126573"/>
            <a:ext cx="3609207" cy="28978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b="1" i="0">
                <a:solidFill>
                  <a:srgbClr val="1D46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www.ensemble.eu</a:t>
            </a:r>
            <a:endParaRPr lang="en-US" dirty="0"/>
          </a:p>
        </p:txBody>
      </p:sp>
      <p:pic>
        <p:nvPicPr>
          <p:cNvPr id="3" name="Picture 2">
            <a:hlinkClick r:id="rId4"/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573405" cy="3832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640640" y="53788"/>
            <a:ext cx="1161859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is co-funded by the European Union under the Horizon 2020 (H2020) Research and Innovation </a:t>
            </a:r>
            <a:r>
              <a:rPr lang="en-US" sz="135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3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(grant agreement No 769115)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8156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1D46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jdelijke aanduiding voor datum 6">
            <a:extLst>
              <a:ext uri="{FF2B5EF4-FFF2-40B4-BE49-F238E27FC236}">
                <a16:creationId xmlns:a16="http://schemas.microsoft.com/office/drawing/2014/main" id="{D383F739-384F-47DE-8A72-D7F834D8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8528" y="6489600"/>
            <a:ext cx="2074672" cy="225600"/>
          </a:xfrm>
        </p:spPr>
        <p:txBody>
          <a:bodyPr/>
          <a:lstStyle/>
          <a:p>
            <a:r>
              <a:rPr lang="nl-NL"/>
              <a:t>15-1-2019</a:t>
            </a:r>
            <a:endParaRPr lang="en-GB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1C9C945A-9367-4458-9464-CEBF5B618B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294" y="6581878"/>
            <a:ext cx="5531819" cy="22454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A1B602-CD3E-AC41-8242-DD367490E7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77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1D46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141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A225373-BEA2-440E-BB3D-04E202EE54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8528" y="6489600"/>
            <a:ext cx="2074672" cy="225600"/>
          </a:xfrm>
        </p:spPr>
        <p:txBody>
          <a:bodyPr/>
          <a:lstStyle/>
          <a:p>
            <a:r>
              <a:rPr lang="nl-NL"/>
              <a:t>15-1-2019</a:t>
            </a:r>
            <a:endParaRPr lang="en-GB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A77A75BC-C585-4B13-A3F3-1CB4F89F6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4" y="6581878"/>
            <a:ext cx="5531819" cy="22454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A1B602-CD3E-AC41-8242-DD367490E7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87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79B63A-A4A3-4F41-82FA-83AE7E4C4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99764"/>
            <a:ext cx="10515600" cy="74382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1D4694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32751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01003"/>
            <a:ext cx="12192000" cy="43741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Full side image/media/graph/table,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653942"/>
            <a:ext cx="7315200" cy="54214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/ reference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2CD6970-3FB5-D646-BB4A-9FABB59D5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819" b="84251"/>
          <a:stretch/>
        </p:blipFill>
        <p:spPr>
          <a:xfrm>
            <a:off x="10097310" y="0"/>
            <a:ext cx="209468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2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6">
            <a:extLst>
              <a:ext uri="{FF2B5EF4-FFF2-40B4-BE49-F238E27FC236}">
                <a16:creationId xmlns:a16="http://schemas.microsoft.com/office/drawing/2014/main" id="{8F621645-B39E-4D07-828D-2679FAD8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8528" y="6489600"/>
            <a:ext cx="2074672" cy="225600"/>
          </a:xfrm>
        </p:spPr>
        <p:txBody>
          <a:bodyPr/>
          <a:lstStyle/>
          <a:p>
            <a:r>
              <a:rPr lang="nl-NL"/>
              <a:t>15-1-2019</a:t>
            </a:r>
            <a:endParaRPr lang="en-GB" dirty="0"/>
          </a:p>
        </p:txBody>
      </p:sp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9CD8DBC4-E792-41F7-870E-F37CA8CB7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4" y="6581878"/>
            <a:ext cx="5531819" cy="22454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A1B602-CD3E-AC41-8242-DD367490E7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1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455E6B-8053-0546-8D64-DB5627E0F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9650" y="4126573"/>
            <a:ext cx="3609207" cy="28978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b="1" i="0">
                <a:solidFill>
                  <a:srgbClr val="1D46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www.ensemble.eu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3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D29E31-F9AA-2142-9505-5A6C9256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3039"/>
            <a:ext cx="10515600" cy="674534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C633BF-E202-B94E-983C-43FFA0206C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0456" y="5053013"/>
            <a:ext cx="7431087" cy="4619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Presenter, date</a:t>
            </a:r>
          </a:p>
        </p:txBody>
      </p:sp>
      <p:pic>
        <p:nvPicPr>
          <p:cNvPr id="4" name="Picture 3">
            <a:hlinkClick r:id="rId4"/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573405" cy="3832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640640" y="53788"/>
            <a:ext cx="1161859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is co-funded by the European Union under the Horizon 2020 (H2020) Research and Innovation </a:t>
            </a:r>
            <a:r>
              <a:rPr lang="en-US" sz="135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3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(grant agreement No 769115)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04157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1D46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49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jdelijke aanduiding voor dianummer 9">
            <a:extLst>
              <a:ext uri="{FF2B5EF4-FFF2-40B4-BE49-F238E27FC236}">
                <a16:creationId xmlns:a16="http://schemas.microsoft.com/office/drawing/2014/main" id="{8152270C-314A-4C2B-B29B-8245AFF65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4181" y="6490659"/>
            <a:ext cx="5531819" cy="224541"/>
          </a:xfrm>
          <a:prstGeom prst="rect">
            <a:avLst/>
          </a:prstGeom>
        </p:spPr>
        <p:txBody>
          <a:bodyPr/>
          <a:lstStyle/>
          <a:p>
            <a:fld id="{60A1B602-CD3E-AC41-8242-DD367490E7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jdelijke aanduiding voor datum 6">
            <a:extLst>
              <a:ext uri="{FF2B5EF4-FFF2-40B4-BE49-F238E27FC236}">
                <a16:creationId xmlns:a16="http://schemas.microsoft.com/office/drawing/2014/main" id="{85328126-0FE2-451D-82F4-1776CA50F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18814" y="6490659"/>
            <a:ext cx="2862349" cy="225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nl-NL"/>
              <a:t>15-1-2019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61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Arial Regular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Arial Regular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Arial Regular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Arial Regular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Arial Regular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77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Arial Regular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Arial Regular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Arial Regular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Arial Regular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Arial Regular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tooningensemble.eu/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A0F0D-275B-0344-8E86-0B0B483AD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0456" y="5053013"/>
            <a:ext cx="8043704" cy="461962"/>
          </a:xfrm>
        </p:spPr>
        <p:txBody>
          <a:bodyPr/>
          <a:lstStyle/>
          <a:p>
            <a:r>
              <a:rPr lang="en-US" dirty="0"/>
              <a:t>Marika Hoedemaeker, TNO, March 26, 2019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54F52C-E39E-43DA-AE5B-5D469FB1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73039"/>
            <a:ext cx="12192000" cy="674534"/>
          </a:xfrm>
        </p:spPr>
        <p:txBody>
          <a:bodyPr/>
          <a:lstStyle/>
          <a:p>
            <a:r>
              <a:rPr lang="en-US" sz="3200" dirty="0"/>
              <a:t>ENabling SafE Multi-Brand Platooning for Europe</a:t>
            </a:r>
          </a:p>
        </p:txBody>
      </p:sp>
    </p:spTree>
    <p:extLst>
      <p:ext uri="{BB962C8B-B14F-4D97-AF65-F5344CB8AC3E}">
        <p14:creationId xmlns:p14="http://schemas.microsoft.com/office/powerpoint/2010/main" val="96065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57177-0CA1-A443-940E-050C58AB1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Important </a:t>
            </a:r>
            <a:r>
              <a:rPr lang="nl-NL" dirty="0" err="1"/>
              <a:t>Milestones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3EF8D0-76AF-4448-8AC5-77039BA1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9589" y="6489600"/>
            <a:ext cx="2586374" cy="225600"/>
          </a:xfrm>
        </p:spPr>
        <p:txBody>
          <a:bodyPr/>
          <a:lstStyle/>
          <a:p>
            <a:r>
              <a:rPr lang="nl-NL"/>
              <a:t>15-1-2019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F720DD-00B6-2D46-AF54-BA874780F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75175" y="6581878"/>
            <a:ext cx="6896201" cy="224541"/>
          </a:xfrm>
        </p:spPr>
        <p:txBody>
          <a:bodyPr/>
          <a:lstStyle/>
          <a:p>
            <a:fld id="{60A1B602-CD3E-AC41-8242-DD367490E7D3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7" name="Afbeelding 66">
            <a:extLst>
              <a:ext uri="{FF2B5EF4-FFF2-40B4-BE49-F238E27FC236}">
                <a16:creationId xmlns:a16="http://schemas.microsoft.com/office/drawing/2014/main" id="{7789846D-C43B-F54B-884A-605E7AACF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" r="14561" b="7609"/>
          <a:stretch/>
        </p:blipFill>
        <p:spPr>
          <a:xfrm>
            <a:off x="0" y="3692904"/>
            <a:ext cx="12192000" cy="3244608"/>
          </a:xfrm>
          <a:prstGeom prst="rect">
            <a:avLst/>
          </a:prstGeom>
        </p:spPr>
      </p:pic>
      <p:grpSp>
        <p:nvGrpSpPr>
          <p:cNvPr id="76" name="Groep 75">
            <a:extLst>
              <a:ext uri="{FF2B5EF4-FFF2-40B4-BE49-F238E27FC236}">
                <a16:creationId xmlns:a16="http://schemas.microsoft.com/office/drawing/2014/main" id="{291797EE-4321-C84A-8575-BE542FBCA5C6}"/>
              </a:ext>
            </a:extLst>
          </p:cNvPr>
          <p:cNvGrpSpPr/>
          <p:nvPr/>
        </p:nvGrpSpPr>
        <p:grpSpPr>
          <a:xfrm>
            <a:off x="503294" y="3283127"/>
            <a:ext cx="874644" cy="2600837"/>
            <a:chOff x="503582" y="2160504"/>
            <a:chExt cx="1007166" cy="2806575"/>
          </a:xfrm>
        </p:grpSpPr>
        <p:sp>
          <p:nvSpPr>
            <p:cNvPr id="72" name="Ponsband 71">
              <a:extLst>
                <a:ext uri="{FF2B5EF4-FFF2-40B4-BE49-F238E27FC236}">
                  <a16:creationId xmlns:a16="http://schemas.microsoft.com/office/drawing/2014/main" id="{423A422C-695E-BA4C-9DD7-112D32680407}"/>
                </a:ext>
              </a:extLst>
            </p:cNvPr>
            <p:cNvSpPr/>
            <p:nvPr/>
          </p:nvSpPr>
          <p:spPr>
            <a:xfrm>
              <a:off x="503582" y="2160504"/>
              <a:ext cx="1007166" cy="845912"/>
            </a:xfrm>
            <a:prstGeom prst="flowChartPunchedTap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3" name="Tekstvak 72">
              <a:extLst>
                <a:ext uri="{FF2B5EF4-FFF2-40B4-BE49-F238E27FC236}">
                  <a16:creationId xmlns:a16="http://schemas.microsoft.com/office/drawing/2014/main" id="{E069F787-1306-AD45-ABE0-EF848D8CA933}"/>
                </a:ext>
              </a:extLst>
            </p:cNvPr>
            <p:cNvSpPr txBox="1"/>
            <p:nvPr/>
          </p:nvSpPr>
          <p:spPr>
            <a:xfrm>
              <a:off x="625663" y="2398794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2018</a:t>
              </a:r>
            </a:p>
          </p:txBody>
        </p:sp>
        <p:cxnSp>
          <p:nvCxnSpPr>
            <p:cNvPr id="75" name="Rechte verbindingslijn 74">
              <a:extLst>
                <a:ext uri="{FF2B5EF4-FFF2-40B4-BE49-F238E27FC236}">
                  <a16:creationId xmlns:a16="http://schemas.microsoft.com/office/drawing/2014/main" id="{C6EBACD4-CFAF-9B48-81E1-3AAAD1024F6F}"/>
                </a:ext>
              </a:extLst>
            </p:cNvPr>
            <p:cNvCxnSpPr>
              <a:cxnSpLocks/>
            </p:cNvCxnSpPr>
            <p:nvPr/>
          </p:nvCxnSpPr>
          <p:spPr>
            <a:xfrm>
              <a:off x="530086" y="2894469"/>
              <a:ext cx="14420" cy="20726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11">
            <a:extLst>
              <a:ext uri="{FF2B5EF4-FFF2-40B4-BE49-F238E27FC236}">
                <a16:creationId xmlns:a16="http://schemas.microsoft.com/office/drawing/2014/main" id="{76A844B0-8DA6-2F40-AC40-F759FA4DD44A}"/>
              </a:ext>
            </a:extLst>
          </p:cNvPr>
          <p:cNvSpPr txBox="1"/>
          <p:nvPr/>
        </p:nvSpPr>
        <p:spPr>
          <a:xfrm>
            <a:off x="552086" y="4195382"/>
            <a:ext cx="1938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June: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Kick off </a:t>
            </a:r>
          </a:p>
        </p:txBody>
      </p:sp>
      <p:grpSp>
        <p:nvGrpSpPr>
          <p:cNvPr id="92" name="Groep 91">
            <a:extLst>
              <a:ext uri="{FF2B5EF4-FFF2-40B4-BE49-F238E27FC236}">
                <a16:creationId xmlns:a16="http://schemas.microsoft.com/office/drawing/2014/main" id="{F6627353-5BD6-AF45-BFE1-C7A494D6009F}"/>
              </a:ext>
            </a:extLst>
          </p:cNvPr>
          <p:cNvGrpSpPr/>
          <p:nvPr/>
        </p:nvGrpSpPr>
        <p:grpSpPr>
          <a:xfrm>
            <a:off x="2619830" y="2500482"/>
            <a:ext cx="874644" cy="3661780"/>
            <a:chOff x="503582" y="2160504"/>
            <a:chExt cx="1007166" cy="3831188"/>
          </a:xfrm>
        </p:grpSpPr>
        <p:sp>
          <p:nvSpPr>
            <p:cNvPr id="93" name="Ponsband 92">
              <a:extLst>
                <a:ext uri="{FF2B5EF4-FFF2-40B4-BE49-F238E27FC236}">
                  <a16:creationId xmlns:a16="http://schemas.microsoft.com/office/drawing/2014/main" id="{F56309F0-BCCF-0344-9814-9EFF61D7FC7C}"/>
                </a:ext>
              </a:extLst>
            </p:cNvPr>
            <p:cNvSpPr/>
            <p:nvPr/>
          </p:nvSpPr>
          <p:spPr>
            <a:xfrm>
              <a:off x="503582" y="2160504"/>
              <a:ext cx="1007166" cy="845912"/>
            </a:xfrm>
            <a:prstGeom prst="flowChartPunchedTap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4" name="Tekstvak 93">
              <a:extLst>
                <a:ext uri="{FF2B5EF4-FFF2-40B4-BE49-F238E27FC236}">
                  <a16:creationId xmlns:a16="http://schemas.microsoft.com/office/drawing/2014/main" id="{52934C9D-4D93-604C-BE62-68ABDD58DB81}"/>
                </a:ext>
              </a:extLst>
            </p:cNvPr>
            <p:cNvSpPr txBox="1"/>
            <p:nvPr/>
          </p:nvSpPr>
          <p:spPr>
            <a:xfrm>
              <a:off x="625663" y="2398794"/>
              <a:ext cx="803328" cy="38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2019</a:t>
              </a:r>
            </a:p>
          </p:txBody>
        </p:sp>
        <p:cxnSp>
          <p:nvCxnSpPr>
            <p:cNvPr id="95" name="Rechte verbindingslijn 94">
              <a:extLst>
                <a:ext uri="{FF2B5EF4-FFF2-40B4-BE49-F238E27FC236}">
                  <a16:creationId xmlns:a16="http://schemas.microsoft.com/office/drawing/2014/main" id="{A202DBAF-299B-364C-95B6-8A0158402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582" y="2894469"/>
              <a:ext cx="26504" cy="30972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ep 95">
            <a:extLst>
              <a:ext uri="{FF2B5EF4-FFF2-40B4-BE49-F238E27FC236}">
                <a16:creationId xmlns:a16="http://schemas.microsoft.com/office/drawing/2014/main" id="{D306C20B-8AE1-0D4E-91F6-0E507D21D5DF}"/>
              </a:ext>
            </a:extLst>
          </p:cNvPr>
          <p:cNvGrpSpPr/>
          <p:nvPr/>
        </p:nvGrpSpPr>
        <p:grpSpPr>
          <a:xfrm>
            <a:off x="5921830" y="1703230"/>
            <a:ext cx="874644" cy="3597790"/>
            <a:chOff x="503582" y="2160504"/>
            <a:chExt cx="1007166" cy="3764238"/>
          </a:xfrm>
        </p:grpSpPr>
        <p:sp>
          <p:nvSpPr>
            <p:cNvPr id="97" name="Ponsband 96">
              <a:extLst>
                <a:ext uri="{FF2B5EF4-FFF2-40B4-BE49-F238E27FC236}">
                  <a16:creationId xmlns:a16="http://schemas.microsoft.com/office/drawing/2014/main" id="{5249826A-5019-C442-9DE7-8AA1980C8354}"/>
                </a:ext>
              </a:extLst>
            </p:cNvPr>
            <p:cNvSpPr/>
            <p:nvPr/>
          </p:nvSpPr>
          <p:spPr>
            <a:xfrm>
              <a:off x="503582" y="2160504"/>
              <a:ext cx="1007166" cy="845912"/>
            </a:xfrm>
            <a:prstGeom prst="flowChartPunchedTap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8" name="Tekstvak 97">
              <a:extLst>
                <a:ext uri="{FF2B5EF4-FFF2-40B4-BE49-F238E27FC236}">
                  <a16:creationId xmlns:a16="http://schemas.microsoft.com/office/drawing/2014/main" id="{E5B338B6-3312-8349-97C3-4C4990FA75C6}"/>
                </a:ext>
              </a:extLst>
            </p:cNvPr>
            <p:cNvSpPr txBox="1"/>
            <p:nvPr/>
          </p:nvSpPr>
          <p:spPr>
            <a:xfrm>
              <a:off x="625663" y="2398794"/>
              <a:ext cx="803328" cy="38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2020</a:t>
              </a:r>
            </a:p>
          </p:txBody>
        </p: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85557AE2-13B2-024B-B979-CB891F18C15D}"/>
                </a:ext>
              </a:extLst>
            </p:cNvPr>
            <p:cNvCxnSpPr>
              <a:cxnSpLocks/>
            </p:cNvCxnSpPr>
            <p:nvPr/>
          </p:nvCxnSpPr>
          <p:spPr>
            <a:xfrm>
              <a:off x="530086" y="2894469"/>
              <a:ext cx="0" cy="30302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ep 99">
            <a:extLst>
              <a:ext uri="{FF2B5EF4-FFF2-40B4-BE49-F238E27FC236}">
                <a16:creationId xmlns:a16="http://schemas.microsoft.com/office/drawing/2014/main" id="{7499E27A-A897-2A44-B82B-49BFF5E082EF}"/>
              </a:ext>
            </a:extLst>
          </p:cNvPr>
          <p:cNvGrpSpPr/>
          <p:nvPr/>
        </p:nvGrpSpPr>
        <p:grpSpPr>
          <a:xfrm>
            <a:off x="9030438" y="1480410"/>
            <a:ext cx="874644" cy="4180978"/>
            <a:chOff x="503582" y="2160504"/>
            <a:chExt cx="1007166" cy="4374407"/>
          </a:xfrm>
        </p:grpSpPr>
        <p:sp>
          <p:nvSpPr>
            <p:cNvPr id="101" name="Ponsband 100">
              <a:extLst>
                <a:ext uri="{FF2B5EF4-FFF2-40B4-BE49-F238E27FC236}">
                  <a16:creationId xmlns:a16="http://schemas.microsoft.com/office/drawing/2014/main" id="{4ABDE4DF-E2DA-5742-8B90-67F9E36A00E2}"/>
                </a:ext>
              </a:extLst>
            </p:cNvPr>
            <p:cNvSpPr/>
            <p:nvPr/>
          </p:nvSpPr>
          <p:spPr>
            <a:xfrm>
              <a:off x="503582" y="2160504"/>
              <a:ext cx="1007166" cy="845912"/>
            </a:xfrm>
            <a:prstGeom prst="flowChartPunchedTape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2" name="Tekstvak 101">
              <a:extLst>
                <a:ext uri="{FF2B5EF4-FFF2-40B4-BE49-F238E27FC236}">
                  <a16:creationId xmlns:a16="http://schemas.microsoft.com/office/drawing/2014/main" id="{BE5FD42B-4C7A-E143-BC19-FEA9A3AACC26}"/>
                </a:ext>
              </a:extLst>
            </p:cNvPr>
            <p:cNvSpPr txBox="1"/>
            <p:nvPr/>
          </p:nvSpPr>
          <p:spPr>
            <a:xfrm>
              <a:off x="625663" y="2398794"/>
              <a:ext cx="803328" cy="386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2021</a:t>
              </a:r>
            </a:p>
          </p:txBody>
        </p: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B1FCF8AD-7C2F-A242-AB37-827F7CBCAF6E}"/>
                </a:ext>
              </a:extLst>
            </p:cNvPr>
            <p:cNvCxnSpPr>
              <a:cxnSpLocks/>
            </p:cNvCxnSpPr>
            <p:nvPr/>
          </p:nvCxnSpPr>
          <p:spPr>
            <a:xfrm>
              <a:off x="530086" y="2894469"/>
              <a:ext cx="10525" cy="3640442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8">
            <a:extLst>
              <a:ext uri="{FF2B5EF4-FFF2-40B4-BE49-F238E27FC236}">
                <a16:creationId xmlns:a16="http://schemas.microsoft.com/office/drawing/2014/main" id="{8908E9A9-6532-B74C-85DA-197B7EB84A75}"/>
              </a:ext>
            </a:extLst>
          </p:cNvPr>
          <p:cNvSpPr txBox="1"/>
          <p:nvPr/>
        </p:nvSpPr>
        <p:spPr>
          <a:xfrm>
            <a:off x="5969142" y="2715697"/>
            <a:ext cx="24693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April: </a:t>
            </a:r>
          </a:p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Multibrand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platooning test tracks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November: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Impact: results on business model and market needs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5" name="TextBox 15">
            <a:extLst>
              <a:ext uri="{FF2B5EF4-FFF2-40B4-BE49-F238E27FC236}">
                <a16:creationId xmlns:a16="http://schemas.microsoft.com/office/drawing/2014/main" id="{611ADC06-3D72-5449-8EDC-0C33978868A0}"/>
              </a:ext>
            </a:extLst>
          </p:cNvPr>
          <p:cNvSpPr txBox="1"/>
          <p:nvPr/>
        </p:nvSpPr>
        <p:spPr>
          <a:xfrm>
            <a:off x="2650711" y="3498836"/>
            <a:ext cx="2852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1">
                    <a:lumMod val="65000"/>
                    <a:lumOff val="35000"/>
                  </a:schemeClr>
                </a:solidFill>
              </a:rPr>
              <a:t>February: 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Definition of specifications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August: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 functions &amp; SW ready for implementation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74D06F14-CC82-CA47-862D-B2108CB42651}"/>
              </a:ext>
            </a:extLst>
          </p:cNvPr>
          <p:cNvSpPr/>
          <p:nvPr/>
        </p:nvSpPr>
        <p:spPr>
          <a:xfrm>
            <a:off x="9062595" y="2608248"/>
            <a:ext cx="2557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February: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Impact: effects of platoons on infrastructure</a:t>
            </a:r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A94BDBB9-BE93-D84A-83EA-C29245203A91}"/>
              </a:ext>
            </a:extLst>
          </p:cNvPr>
          <p:cNvSpPr/>
          <p:nvPr/>
        </p:nvSpPr>
        <p:spPr>
          <a:xfrm>
            <a:off x="9071161" y="3999811"/>
            <a:ext cx="2917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 2021: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Closure with public demo</a:t>
            </a:r>
          </a:p>
        </p:txBody>
      </p:sp>
    </p:spTree>
    <p:extLst>
      <p:ext uri="{BB962C8B-B14F-4D97-AF65-F5344CB8AC3E}">
        <p14:creationId xmlns:p14="http://schemas.microsoft.com/office/powerpoint/2010/main" val="118638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A694F-08D4-4048-A0DD-597DCD68B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deliverables </a:t>
            </a:r>
            <a:r>
              <a:rPr lang="nl-NL" dirty="0" err="1"/>
              <a:t>so</a:t>
            </a:r>
            <a:r>
              <a:rPr lang="nl-NL" dirty="0"/>
              <a:t>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868B7-F9DB-4D66-8BEF-6F81B1823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174569" cy="5190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i="1" dirty="0"/>
              <a:t>Deliverables </a:t>
            </a:r>
            <a:r>
              <a:rPr lang="nl-NL" sz="2000" i="1" dirty="0" err="1"/>
              <a:t>submitted</a:t>
            </a:r>
            <a:r>
              <a:rPr lang="nl-NL" sz="2000" i="1" dirty="0"/>
              <a:t>:</a:t>
            </a:r>
          </a:p>
          <a:p>
            <a:r>
              <a:rPr lang="nl-NL" sz="2000" dirty="0" err="1"/>
              <a:t>Requirements</a:t>
            </a:r>
            <a:r>
              <a:rPr lang="nl-NL" sz="2000" dirty="0"/>
              <a:t> review </a:t>
            </a:r>
            <a:r>
              <a:rPr lang="nl-NL" sz="2000" dirty="0" err="1"/>
              <a:t>from</a:t>
            </a:r>
            <a:r>
              <a:rPr lang="nl-NL" sz="2000" dirty="0"/>
              <a:t> EU </a:t>
            </a:r>
            <a:r>
              <a:rPr lang="nl-NL" sz="2000" dirty="0" err="1"/>
              <a:t>projects</a:t>
            </a:r>
            <a:r>
              <a:rPr lang="nl-NL" sz="2000" dirty="0"/>
              <a:t> (D2.1)</a:t>
            </a:r>
          </a:p>
          <a:p>
            <a:r>
              <a:rPr lang="nl-NL" sz="2000" dirty="0" err="1"/>
              <a:t>Description</a:t>
            </a:r>
            <a:r>
              <a:rPr lang="nl-NL" sz="2000" dirty="0"/>
              <a:t> of Level A </a:t>
            </a:r>
            <a:r>
              <a:rPr lang="nl-NL" sz="2000" dirty="0" err="1"/>
              <a:t>platooning</a:t>
            </a:r>
            <a:r>
              <a:rPr lang="nl-NL" sz="2000" dirty="0"/>
              <a:t> (D2.2)</a:t>
            </a:r>
          </a:p>
          <a:p>
            <a:r>
              <a:rPr lang="nl-NL" sz="2000" dirty="0" err="1"/>
              <a:t>Specifications</a:t>
            </a:r>
            <a:r>
              <a:rPr lang="nl-NL" sz="2000" dirty="0"/>
              <a:t> of </a:t>
            </a:r>
            <a:r>
              <a:rPr lang="nl-NL" sz="2000" dirty="0" err="1"/>
              <a:t>white</a:t>
            </a:r>
            <a:r>
              <a:rPr lang="nl-NL" sz="2000" dirty="0"/>
              <a:t> label truck (D2.4)</a:t>
            </a:r>
          </a:p>
          <a:p>
            <a:r>
              <a:rPr lang="nl-NL" sz="2000" dirty="0" err="1"/>
              <a:t>Specifications</a:t>
            </a:r>
            <a:r>
              <a:rPr lang="nl-NL" sz="2000" dirty="0"/>
              <a:t> of intelligent </a:t>
            </a:r>
            <a:r>
              <a:rPr lang="nl-NL" sz="2000" dirty="0" err="1"/>
              <a:t>infrastructure</a:t>
            </a:r>
            <a:r>
              <a:rPr lang="nl-NL" sz="2000" dirty="0"/>
              <a:t> </a:t>
            </a:r>
            <a:r>
              <a:rPr lang="nl-NL" sz="2000" dirty="0" err="1"/>
              <a:t>communication</a:t>
            </a:r>
            <a:r>
              <a:rPr lang="nl-NL" sz="2000" dirty="0"/>
              <a:t> (D2.6)</a:t>
            </a:r>
          </a:p>
          <a:p>
            <a:r>
              <a:rPr lang="nl-NL" sz="2000" dirty="0" err="1"/>
              <a:t>Platooning</a:t>
            </a:r>
            <a:r>
              <a:rPr lang="nl-NL" sz="2000" dirty="0"/>
              <a:t> protocol </a:t>
            </a:r>
            <a:r>
              <a:rPr lang="nl-NL" sz="2000" dirty="0" err="1"/>
              <a:t>definition</a:t>
            </a:r>
            <a:r>
              <a:rPr lang="nl-NL" sz="2000" dirty="0"/>
              <a:t>, </a:t>
            </a:r>
            <a:r>
              <a:rPr lang="nl-NL" sz="2000" dirty="0" err="1"/>
              <a:t>communication</a:t>
            </a:r>
            <a:r>
              <a:rPr lang="nl-NL" sz="2000" dirty="0"/>
              <a:t> </a:t>
            </a:r>
            <a:r>
              <a:rPr lang="nl-NL" sz="2000" dirty="0" err="1"/>
              <a:t>strategy</a:t>
            </a:r>
            <a:r>
              <a:rPr lang="nl-NL" sz="2000" dirty="0"/>
              <a:t> (D2.8)</a:t>
            </a:r>
          </a:p>
          <a:p>
            <a:r>
              <a:rPr lang="nl-NL" sz="2000" dirty="0" err="1"/>
              <a:t>Iterative</a:t>
            </a:r>
            <a:r>
              <a:rPr lang="nl-NL" sz="2000" dirty="0"/>
              <a:t> </a:t>
            </a:r>
            <a:r>
              <a:rPr lang="nl-NL" sz="2000" dirty="0" err="1"/>
              <a:t>process</a:t>
            </a:r>
            <a:r>
              <a:rPr lang="nl-NL" sz="2000" dirty="0"/>
              <a:t> document </a:t>
            </a:r>
            <a:r>
              <a:rPr lang="nl-NL" sz="2000" dirty="0" err="1"/>
              <a:t>and</a:t>
            </a:r>
            <a:r>
              <a:rPr lang="nl-NL" sz="2000" dirty="0"/>
              <a:t> “item </a:t>
            </a:r>
            <a:r>
              <a:rPr lang="nl-NL" sz="2000" dirty="0" err="1"/>
              <a:t>definition</a:t>
            </a:r>
            <a:r>
              <a:rPr lang="nl-NL" sz="2000" dirty="0"/>
              <a:t>”(D2.10)</a:t>
            </a:r>
          </a:p>
          <a:p>
            <a:r>
              <a:rPr lang="en-US" sz="2000" dirty="0"/>
              <a:t>Dissemination and communication plan (D6.1)</a:t>
            </a:r>
          </a:p>
          <a:p>
            <a:r>
              <a:rPr lang="en-US" sz="2000" dirty="0"/>
              <a:t>Ensemble Letter of Intent (D6.7)</a:t>
            </a:r>
          </a:p>
          <a:p>
            <a:r>
              <a:rPr lang="en-US" sz="2000" dirty="0"/>
              <a:t>Regulatory framework – state of the art (D6.10)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i="1" dirty="0" err="1"/>
              <a:t>Near</a:t>
            </a:r>
            <a:r>
              <a:rPr lang="nl-NL" sz="2000" i="1" dirty="0"/>
              <a:t> </a:t>
            </a:r>
            <a:r>
              <a:rPr lang="nl-NL" sz="2000" i="1" dirty="0" err="1"/>
              <a:t>future</a:t>
            </a:r>
            <a:r>
              <a:rPr lang="nl-NL" sz="2000" i="1" dirty="0"/>
              <a:t> deliverables:</a:t>
            </a:r>
          </a:p>
          <a:p>
            <a:r>
              <a:rPr lang="nl-NL" sz="2000" dirty="0"/>
              <a:t>Security </a:t>
            </a:r>
            <a:r>
              <a:rPr lang="nl-NL" sz="2000" dirty="0" err="1"/>
              <a:t>framework</a:t>
            </a:r>
            <a:r>
              <a:rPr lang="nl-NL" sz="2000" dirty="0"/>
              <a:t> of </a:t>
            </a:r>
            <a:r>
              <a:rPr lang="nl-NL" sz="2000" dirty="0" err="1"/>
              <a:t>platooning</a:t>
            </a:r>
            <a:r>
              <a:rPr lang="nl-NL" sz="2000" dirty="0"/>
              <a:t> (D2.9, May)</a:t>
            </a:r>
          </a:p>
          <a:p>
            <a:r>
              <a:rPr lang="nl-NL" sz="2000" dirty="0"/>
              <a:t>SOTIF </a:t>
            </a:r>
            <a:r>
              <a:rPr lang="nl-NL" sz="2000" dirty="0" err="1"/>
              <a:t>safety</a:t>
            </a:r>
            <a:r>
              <a:rPr lang="nl-NL" sz="2000" dirty="0"/>
              <a:t> concept (D2.13, May)</a:t>
            </a:r>
          </a:p>
        </p:txBody>
      </p:sp>
    </p:spTree>
    <p:extLst>
      <p:ext uri="{BB962C8B-B14F-4D97-AF65-F5344CB8AC3E}">
        <p14:creationId xmlns:p14="http://schemas.microsoft.com/office/powerpoint/2010/main" val="743631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4C137E72-E426-4FAB-819F-98F0D0228ACF}"/>
              </a:ext>
            </a:extLst>
          </p:cNvPr>
          <p:cNvSpPr txBox="1">
            <a:spLocks/>
          </p:cNvSpPr>
          <p:nvPr/>
        </p:nvSpPr>
        <p:spPr>
          <a:xfrm>
            <a:off x="1385453" y="1207872"/>
            <a:ext cx="9421091" cy="175471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Thank you for your attention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8FA626A-767E-4EEB-AE64-9C2A29D7E6B1}"/>
              </a:ext>
            </a:extLst>
          </p:cNvPr>
          <p:cNvSpPr txBox="1">
            <a:spLocks/>
          </p:cNvSpPr>
          <p:nvPr/>
        </p:nvSpPr>
        <p:spPr>
          <a:xfrm>
            <a:off x="3409641" y="3874668"/>
            <a:ext cx="5372714" cy="11611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baseline="0">
                <a:solidFill>
                  <a:srgbClr val="1D46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 baseline="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 baseline="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hlinkClick r:id="rId2"/>
              </a:rPr>
              <a:t>platooningensemble.eu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Consortium leader Marika.hoedemaeker@tno.nl</a:t>
            </a:r>
          </a:p>
        </p:txBody>
      </p:sp>
    </p:spTree>
    <p:extLst>
      <p:ext uri="{BB962C8B-B14F-4D97-AF65-F5344CB8AC3E}">
        <p14:creationId xmlns:p14="http://schemas.microsoft.com/office/powerpoint/2010/main" val="29832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5E503144-F60C-3348-A988-F4BD1E7FF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172" y="1536637"/>
            <a:ext cx="4821028" cy="4952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A93CE9-28EF-4EBA-A42F-C61CCA59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96" y="393637"/>
            <a:ext cx="5176973" cy="1143000"/>
          </a:xfrm>
        </p:spPr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ENSEMBLE </a:t>
            </a:r>
            <a:r>
              <a:rPr lang="nl-NL" dirty="0" err="1">
                <a:solidFill>
                  <a:schemeClr val="tx2"/>
                </a:solidFill>
              </a:rPr>
              <a:t>facts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07408-2F3A-4380-B146-4E1FBC18B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15-1-2019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8FA75-D280-4D51-B57A-70BFC3990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1B602-CD3E-AC41-8242-DD367490E7D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03A19E-A6D8-443C-BBF5-40ED4CD76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59" y="1890806"/>
            <a:ext cx="4715541" cy="4432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SzPct val="125000"/>
            </a:pPr>
            <a:r>
              <a:rPr lang="en-US" sz="2400" dirty="0">
                <a:solidFill>
                  <a:schemeClr val="bg1"/>
                </a:solidFill>
              </a:rPr>
              <a:t>Innovation Action no. 769115</a:t>
            </a:r>
          </a:p>
          <a:p>
            <a:pPr>
              <a:buSzPct val="125000"/>
            </a:pPr>
            <a:r>
              <a:rPr lang="en-US" sz="2400" dirty="0">
                <a:solidFill>
                  <a:schemeClr val="bg1"/>
                </a:solidFill>
              </a:rPr>
              <a:t>3 year EU project, started June 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2018</a:t>
            </a:r>
          </a:p>
          <a:p>
            <a:pPr>
              <a:lnSpc>
                <a:spcPct val="200000"/>
              </a:lnSpc>
              <a:buSzPct val="125000"/>
            </a:pPr>
            <a:r>
              <a:rPr lang="en-US" sz="2400" dirty="0">
                <a:solidFill>
                  <a:schemeClr val="bg1"/>
                </a:solidFill>
              </a:rPr>
              <a:t>20 million euro EC funding</a:t>
            </a:r>
          </a:p>
          <a:p>
            <a:pPr>
              <a:buSzPct val="125000"/>
            </a:pPr>
            <a:r>
              <a:rPr lang="en-US" sz="2400" dirty="0">
                <a:solidFill>
                  <a:schemeClr val="bg1"/>
                </a:solidFill>
              </a:rPr>
              <a:t>20 partners, representing the full value chain of the automotive sector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87CD12-1716-E04C-A1B8-9E372B947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503" y="1536637"/>
            <a:ext cx="5148379" cy="496693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594DB3F-C70F-3246-818C-D2D1B5F4E88D}"/>
              </a:ext>
            </a:extLst>
          </p:cNvPr>
          <p:cNvSpPr/>
          <p:nvPr/>
        </p:nvSpPr>
        <p:spPr>
          <a:xfrm>
            <a:off x="288022" y="2136444"/>
            <a:ext cx="5012398" cy="444737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</a:rPr>
              <a:t>The European truck manufacturers:</a:t>
            </a:r>
            <a:br>
              <a:rPr lang="en-US" sz="1600" b="1" dirty="0">
                <a:solidFill>
                  <a:srgbClr val="00B0F0"/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DAF, DAIMLER, IVECO, MAN, SCANIA, VOLVO Group (Volvo trucks and Renault trucks)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</a:rPr>
              <a:t>CLEPA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represents the European suppliers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automotive equipment and components.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</a:rPr>
              <a:t>Suppliers: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Bosch, Brembo, Continental,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Daimler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Fleetboard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NXP, WABCO, ZF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</a:rPr>
              <a:t>ERTICO: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 to the European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Truck Platooning Community.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</a:rPr>
              <a:t>Knowledge partners: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IDIADA, IFSTTAR, KTH, VU Brussel.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DD0C57A-247D-3441-8D00-0710D2CF6DC2}"/>
              </a:ext>
            </a:extLst>
          </p:cNvPr>
          <p:cNvSpPr/>
          <p:nvPr/>
        </p:nvSpPr>
        <p:spPr>
          <a:xfrm>
            <a:off x="0" y="0"/>
            <a:ext cx="5300420" cy="68847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E16E201-196E-BF4D-B682-E22B4DD2B5D5}"/>
              </a:ext>
            </a:extLst>
          </p:cNvPr>
          <p:cNvSpPr/>
          <p:nvPr/>
        </p:nvSpPr>
        <p:spPr>
          <a:xfrm>
            <a:off x="168561" y="1631915"/>
            <a:ext cx="6390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ENSEMBLE project is coordinated by TNO in collaboration with:</a:t>
            </a:r>
          </a:p>
        </p:txBody>
      </p:sp>
    </p:spTree>
    <p:extLst>
      <p:ext uri="{BB962C8B-B14F-4D97-AF65-F5344CB8AC3E}">
        <p14:creationId xmlns:p14="http://schemas.microsoft.com/office/powerpoint/2010/main" val="385373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67528-67B3-4D09-A277-FDF16A41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Truck </a:t>
            </a:r>
            <a:r>
              <a:rPr lang="nl-NL" dirty="0" err="1">
                <a:solidFill>
                  <a:schemeClr val="tx2"/>
                </a:solidFill>
              </a:rPr>
              <a:t>platooning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and</a:t>
            </a:r>
            <a:r>
              <a:rPr lang="nl-NL" dirty="0">
                <a:solidFill>
                  <a:schemeClr val="tx2"/>
                </a:solidFill>
              </a:rPr>
              <a:t> ENSEMBLE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F3B32-4E05-4F75-BE22-1C7043B80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66806"/>
            <a:ext cx="11023600" cy="494839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Clr>
                <a:srgbClr val="00B0F0"/>
              </a:buClr>
              <a:buSzPct val="130000"/>
              <a:buNone/>
            </a:pPr>
            <a:r>
              <a:rPr lang="nl-NL" b="1" dirty="0" err="1">
                <a:solidFill>
                  <a:schemeClr val="accent1"/>
                </a:solidFill>
              </a:rPr>
              <a:t>Societal</a:t>
            </a:r>
            <a:r>
              <a:rPr lang="nl-NL" b="1" dirty="0">
                <a:solidFill>
                  <a:schemeClr val="accent1"/>
                </a:solidFill>
              </a:rPr>
              <a:t> impact:</a:t>
            </a:r>
          </a:p>
          <a:p>
            <a:pPr>
              <a:lnSpc>
                <a:spcPct val="110000"/>
              </a:lnSpc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Truck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platooning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holds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potential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improve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road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safety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reduce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emissions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increase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transport efficiency.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achieve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next step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towards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deployment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an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integral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000" i="1" dirty="0" err="1">
                <a:solidFill>
                  <a:schemeClr val="bg2">
                    <a:lumMod val="50000"/>
                  </a:schemeClr>
                </a:solidFill>
              </a:rPr>
              <a:t>multi</a:t>
            </a:r>
            <a:r>
              <a:rPr lang="nl-NL" sz="3000" i="1" dirty="0">
                <a:solidFill>
                  <a:schemeClr val="bg2">
                    <a:lumMod val="50000"/>
                  </a:schemeClr>
                </a:solidFill>
              </a:rPr>
              <a:t>-brand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 approach is </a:t>
            </a:r>
            <a:r>
              <a:rPr lang="nl-NL" sz="3000" dirty="0" err="1">
                <a:solidFill>
                  <a:schemeClr val="bg2">
                    <a:lumMod val="50000"/>
                  </a:schemeClr>
                </a:solidFill>
              </a:rPr>
              <a:t>required</a:t>
            </a:r>
            <a:r>
              <a:rPr lang="nl-NL" sz="3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0" indent="0">
              <a:buSzPct val="130000"/>
              <a:buNone/>
            </a:pP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nl-NL" b="1" dirty="0" err="1">
                <a:solidFill>
                  <a:schemeClr val="accent1"/>
                </a:solidFill>
              </a:rPr>
              <a:t>Ambition</a:t>
            </a:r>
            <a:r>
              <a:rPr lang="nl-NL" b="1" dirty="0">
                <a:solidFill>
                  <a:schemeClr val="accent1"/>
                </a:solidFill>
              </a:rPr>
              <a:t> ENSEMBLE: </a:t>
            </a:r>
          </a:p>
          <a:p>
            <a:pPr>
              <a:lnSpc>
                <a:spcPct val="110000"/>
              </a:lnSpc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2">
                    <a:lumMod val="50000"/>
                  </a:schemeClr>
                </a:solidFill>
              </a:rPr>
              <a:t>Focus on the harmonisation of multi-brand specification, realising a 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Multi-brand V2V communication protocol supporting all platooning levels, leading to</a:t>
            </a:r>
            <a:r>
              <a:rPr lang="en-US" dirty="0"/>
              <a:t>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standards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for </a:t>
            </a:r>
            <a:r>
              <a:rPr lang="nl-NL" sz="3100" i="1" dirty="0" err="1">
                <a:solidFill>
                  <a:schemeClr val="bg2">
                    <a:lumMod val="50000"/>
                  </a:schemeClr>
                </a:solidFill>
              </a:rPr>
              <a:t>multi</a:t>
            </a:r>
            <a:r>
              <a:rPr lang="nl-NL" sz="3100" i="1" dirty="0">
                <a:solidFill>
                  <a:schemeClr val="bg2">
                    <a:lumMod val="50000"/>
                  </a:schemeClr>
                </a:solidFill>
              </a:rPr>
              <a:t>-brand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truck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interoperability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10000"/>
              </a:lnSpc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endParaRPr lang="nl-NL" sz="31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Clr>
                <a:srgbClr val="00B0F0"/>
              </a:buClr>
              <a:buSzPct val="130000"/>
              <a:buNone/>
            </a:pPr>
            <a:r>
              <a:rPr lang="nl-NL" b="1" dirty="0" err="1">
                <a:solidFill>
                  <a:schemeClr val="accent1"/>
                </a:solidFill>
              </a:rPr>
              <a:t>Platooning</a:t>
            </a:r>
            <a:r>
              <a:rPr lang="nl-NL" b="1" dirty="0">
                <a:solidFill>
                  <a:schemeClr val="accent1"/>
                </a:solidFill>
              </a:rPr>
              <a:t> Levels</a:t>
            </a:r>
          </a:p>
          <a:p>
            <a:pPr>
              <a:lnSpc>
                <a:spcPct val="110000"/>
              </a:lnSpc>
              <a:buClr>
                <a:srgbClr val="00B0F0"/>
              </a:buClr>
              <a:buSzPct val="130000"/>
              <a:buFont typeface="Arial" panose="020B0604020202020204" pitchFamily="34" charset="0"/>
              <a:buChar char="•"/>
            </a:pP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The project has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defined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different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platooning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levels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break down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complexity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multi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-brand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platooning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into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manageable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steps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towards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3100" dirty="0" err="1">
                <a:solidFill>
                  <a:schemeClr val="bg2">
                    <a:lumMod val="50000"/>
                  </a:schemeClr>
                </a:solidFill>
              </a:rPr>
              <a:t>deployment</a:t>
            </a:r>
            <a:r>
              <a:rPr lang="nl-NL" sz="31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58F65-7696-4207-B610-13D6BD665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15-1-2019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734FC-8D60-4D9C-B0B4-61EF9D22F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1B602-CD3E-AC41-8242-DD367490E7D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45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60C894-01E2-4BAC-B86C-88A3129CA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"/>
          <a:stretch/>
        </p:blipFill>
        <p:spPr>
          <a:xfrm>
            <a:off x="5059012" y="2153656"/>
            <a:ext cx="6905919" cy="4714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ACB4B-40EA-4FE9-AC27-2613F479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SAE automation levels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FDDF0-78B9-4691-A6CE-1B500A9D9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1B602-CD3E-AC41-8242-DD367490E7D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91439B-4124-475A-A203-9294D5771411}"/>
              </a:ext>
            </a:extLst>
          </p:cNvPr>
          <p:cNvSpPr/>
          <p:nvPr/>
        </p:nvSpPr>
        <p:spPr>
          <a:xfrm>
            <a:off x="5151325" y="2629225"/>
            <a:ext cx="2681232" cy="22916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62CAD-89B7-4A63-B96D-E80BA1250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291693"/>
          </a:xfrm>
        </p:spPr>
        <p:txBody>
          <a:bodyPr>
            <a:normAutofit/>
          </a:bodyPr>
          <a:lstStyle/>
          <a:p>
            <a:r>
              <a:rPr lang="nl-NL" dirty="0" err="1"/>
              <a:t>Not</a:t>
            </a:r>
            <a:r>
              <a:rPr lang="nl-NL" dirty="0"/>
              <a:t> a perfect fit for </a:t>
            </a:r>
            <a:r>
              <a:rPr lang="nl-NL" dirty="0" err="1"/>
              <a:t>describing</a:t>
            </a:r>
            <a:r>
              <a:rPr lang="nl-NL" dirty="0"/>
              <a:t> </a:t>
            </a:r>
            <a:r>
              <a:rPr lang="nl-NL" dirty="0" err="1"/>
              <a:t>platooning</a:t>
            </a:r>
            <a:r>
              <a:rPr lang="nl-NL" dirty="0"/>
              <a:t> </a:t>
            </a:r>
            <a:r>
              <a:rPr lang="nl-NL" dirty="0" err="1"/>
              <a:t>being</a:t>
            </a:r>
            <a:r>
              <a:rPr lang="nl-NL" dirty="0"/>
              <a:t> a system-of-systems</a:t>
            </a:r>
          </a:p>
          <a:p>
            <a:pPr lvl="1"/>
            <a:r>
              <a:rPr lang="nl-NL" dirty="0" err="1"/>
              <a:t>Operational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managerial </a:t>
            </a:r>
            <a:r>
              <a:rPr lang="nl-NL" dirty="0" err="1"/>
              <a:t>independence</a:t>
            </a:r>
            <a:endParaRPr lang="nl-NL" dirty="0"/>
          </a:p>
          <a:p>
            <a:pPr lvl="1"/>
            <a:r>
              <a:rPr lang="nl-NL" dirty="0" err="1"/>
              <a:t>Evolutionary</a:t>
            </a:r>
            <a:r>
              <a:rPr lang="nl-NL" dirty="0"/>
              <a:t> development</a:t>
            </a:r>
          </a:p>
          <a:p>
            <a:endParaRPr lang="nl-N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B35872A-A43E-4DAF-9C3E-15584DF8DD3B}"/>
              </a:ext>
            </a:extLst>
          </p:cNvPr>
          <p:cNvSpPr txBox="1">
            <a:spLocks/>
          </p:cNvSpPr>
          <p:nvPr/>
        </p:nvSpPr>
        <p:spPr>
          <a:xfrm>
            <a:off x="609600" y="3719467"/>
            <a:ext cx="6669505" cy="2801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 baseline="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 baseline="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 baseline="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ENSEMBLE has defined the notion of platooning levels</a:t>
            </a:r>
          </a:p>
          <a:p>
            <a:pPr lvl="1"/>
            <a:r>
              <a:rPr lang="nl-NL"/>
              <a:t>Level A/B/C</a:t>
            </a:r>
          </a:p>
          <a:p>
            <a:pPr lvl="1"/>
            <a:r>
              <a:rPr lang="nl-NL"/>
              <a:t>Break down the complexity of platooning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326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C037-3FDB-40E7-8B4B-2D78D9B7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</a:t>
            </a:r>
            <a:r>
              <a:rPr lang="nl-NL" dirty="0" err="1"/>
              <a:t>structure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7D311-3B45-4581-B220-DDDD44265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057" y="1779990"/>
            <a:ext cx="8644877" cy="464555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D9BE-80B6-4AE1-854E-B53B04EEB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15-1-2019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CAD5D-08B4-43F7-8D3F-360DEF6F9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1B602-CD3E-AC41-8242-DD367490E7D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64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AFF-EB02-424D-9DB3-40570D0E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WP3 </a:t>
            </a:r>
            <a:r>
              <a:rPr lang="nl-NL" dirty="0" err="1"/>
              <a:t>Platooning</a:t>
            </a:r>
            <a:r>
              <a:rPr lang="nl-NL" dirty="0"/>
              <a:t>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CF8FD-7040-42F1-8251-6F7AA0F38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19" y="1639955"/>
            <a:ext cx="11614443" cy="3780183"/>
          </a:xfrm>
        </p:spPr>
        <p:txBody>
          <a:bodyPr>
            <a:noAutofit/>
          </a:bodyPr>
          <a:lstStyle/>
          <a:p>
            <a:pPr marL="0" indent="0">
              <a:buClr>
                <a:schemeClr val="accent1"/>
              </a:buClr>
              <a:buSzPct val="120000"/>
              <a:buNone/>
            </a:pPr>
            <a:r>
              <a:rPr lang="en-GB" sz="2800" b="1" dirty="0">
                <a:solidFill>
                  <a:schemeClr val="accent1"/>
                </a:solidFill>
              </a:rPr>
              <a:t>Objectives: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120000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 and implementation of a platooning system according to the specifications of WP2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120000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the common functionality that is required for multi-brand platooning:</a:t>
            </a:r>
          </a:p>
          <a:p>
            <a:pPr marL="742950" lvl="2" indent="-342900">
              <a:lnSpc>
                <a:spcPct val="90000"/>
              </a:lnSpc>
              <a:buClr>
                <a:schemeClr val="accent1"/>
              </a:buClr>
              <a:buSzPct val="120000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platoon coordinator functionality</a:t>
            </a:r>
          </a:p>
          <a:p>
            <a:pPr marL="742950" lvl="2" indent="-342900">
              <a:lnSpc>
                <a:spcPct val="90000"/>
              </a:lnSpc>
              <a:buClr>
                <a:schemeClr val="accent1"/>
              </a:buClr>
              <a:buSzPct val="120000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mechanism to check consistency of the messages</a:t>
            </a:r>
          </a:p>
          <a:p>
            <a:pPr marL="742950" lvl="2" indent="-342900">
              <a:lnSpc>
                <a:spcPct val="90000"/>
              </a:lnSpc>
              <a:buClr>
                <a:schemeClr val="accent1"/>
              </a:buClr>
              <a:buSzPct val="120000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functionality to guarantee safe behavior of the platoon</a:t>
            </a:r>
          </a:p>
          <a:p>
            <a:pPr marL="342900" lvl="2" indent="-342900">
              <a:lnSpc>
                <a:spcPct val="90000"/>
              </a:lnSpc>
              <a:buClr>
                <a:schemeClr val="accent1"/>
              </a:buClr>
              <a:buSzPct val="120000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2" indent="-342900">
              <a:lnSpc>
                <a:spcPct val="90000"/>
              </a:lnSpc>
              <a:buClr>
                <a:schemeClr val="accent1"/>
              </a:buClr>
              <a:buSzPct val="120000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implementations will be verified in WP5 against the specifications 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requirements given in WP2</a:t>
            </a:r>
          </a:p>
          <a:p>
            <a:pPr marL="400050" lvl="2" indent="0">
              <a:lnSpc>
                <a:spcPct val="90000"/>
              </a:lnSpc>
              <a:buClr>
                <a:schemeClr val="accent1"/>
              </a:buClr>
              <a:buSzPct val="120000"/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73518D-242B-4006-92A9-EF132101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15-1-2019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0DB7A-C01C-4F8A-B969-0B16C59CA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1B602-CD3E-AC41-8242-DD367490E7D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2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2815-C4AA-489E-923D-FFA9A514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WP3 </a:t>
            </a:r>
            <a:r>
              <a:rPr lang="nl-NL" dirty="0" err="1"/>
              <a:t>Platooning</a:t>
            </a:r>
            <a:r>
              <a:rPr lang="nl-NL" dirty="0"/>
              <a:t> </a:t>
            </a:r>
            <a:r>
              <a:rPr lang="nl-NL" dirty="0" err="1"/>
              <a:t>technology</a:t>
            </a:r>
            <a:r>
              <a:rPr lang="nl-NL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78D23-39C3-463B-A0E9-30145AB8D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600" dirty="0"/>
              <a:t>Communication unit: box </a:t>
            </a:r>
            <a:r>
              <a:rPr lang="nl-NL" sz="2600" dirty="0" err="1"/>
              <a:t>delivered</a:t>
            </a:r>
            <a:r>
              <a:rPr lang="nl-NL" sz="2600" dirty="0"/>
              <a:t> </a:t>
            </a:r>
            <a:r>
              <a:rPr lang="nl-NL" sz="2600" dirty="0" err="1"/>
              <a:t>with</a:t>
            </a:r>
            <a:r>
              <a:rPr lang="nl-NL" sz="2600" dirty="0"/>
              <a:t> first </a:t>
            </a:r>
            <a:r>
              <a:rPr lang="nl-NL" sz="2600" dirty="0" err="1"/>
              <a:t>message</a:t>
            </a:r>
            <a:r>
              <a:rPr lang="nl-NL" sz="2600" dirty="0"/>
              <a:t> set, access </a:t>
            </a:r>
            <a:r>
              <a:rPr lang="nl-NL" sz="2600" dirty="0" err="1"/>
              <a:t>to</a:t>
            </a:r>
            <a:r>
              <a:rPr lang="nl-NL" sz="2600" dirty="0"/>
              <a:t> updates, test tool.</a:t>
            </a:r>
          </a:p>
          <a:p>
            <a:r>
              <a:rPr lang="nl-NL" sz="2600" dirty="0"/>
              <a:t>Security </a:t>
            </a:r>
            <a:r>
              <a:rPr lang="nl-NL" sz="2600" dirty="0" err="1"/>
              <a:t>tested</a:t>
            </a:r>
            <a:r>
              <a:rPr lang="nl-NL" sz="2600" dirty="0"/>
              <a:t> @ETSI plug test</a:t>
            </a:r>
          </a:p>
          <a:p>
            <a:r>
              <a:rPr lang="nl-NL" sz="2600" dirty="0" err="1"/>
              <a:t>Platoon</a:t>
            </a:r>
            <a:r>
              <a:rPr lang="nl-NL" sz="2600" dirty="0"/>
              <a:t> </a:t>
            </a:r>
            <a:r>
              <a:rPr lang="nl-NL" sz="2600" dirty="0" err="1"/>
              <a:t>coordinator</a:t>
            </a:r>
            <a:r>
              <a:rPr lang="nl-NL" sz="2600" dirty="0"/>
              <a:t> </a:t>
            </a:r>
            <a:r>
              <a:rPr lang="nl-NL" sz="2600" dirty="0" err="1"/>
              <a:t>functionality</a:t>
            </a:r>
            <a:r>
              <a:rPr lang="nl-NL" sz="2600" dirty="0"/>
              <a:t>: setting up HIL &amp; </a:t>
            </a:r>
            <a:r>
              <a:rPr lang="nl-NL" sz="2600" dirty="0" err="1"/>
              <a:t>implementing</a:t>
            </a:r>
            <a:r>
              <a:rPr lang="nl-NL" sz="2600" dirty="0"/>
              <a:t> first </a:t>
            </a:r>
            <a:r>
              <a:rPr lang="nl-NL" sz="2600" dirty="0" err="1"/>
              <a:t>use</a:t>
            </a:r>
            <a:r>
              <a:rPr lang="nl-NL" sz="2600" dirty="0"/>
              <a:t> cases </a:t>
            </a:r>
          </a:p>
          <a:p>
            <a:r>
              <a:rPr lang="nl-NL" sz="2600" dirty="0" err="1"/>
              <a:t>Each</a:t>
            </a:r>
            <a:r>
              <a:rPr lang="nl-NL" sz="2600" dirty="0"/>
              <a:t> OEM: </a:t>
            </a:r>
            <a:r>
              <a:rPr lang="nl-NL" sz="2600" dirty="0" err="1"/>
              <a:t>communication</a:t>
            </a:r>
            <a:r>
              <a:rPr lang="nl-NL" sz="2600" dirty="0"/>
              <a:t> </a:t>
            </a:r>
            <a:r>
              <a:rPr lang="nl-NL" sz="2600" dirty="0" err="1"/>
              <a:t>testing</a:t>
            </a:r>
            <a:r>
              <a:rPr lang="nl-NL" sz="2600" dirty="0"/>
              <a:t>, </a:t>
            </a:r>
            <a:r>
              <a:rPr lang="nl-NL" sz="2600" dirty="0" err="1"/>
              <a:t>working</a:t>
            </a:r>
            <a:r>
              <a:rPr lang="nl-NL" sz="2600" dirty="0"/>
              <a:t> on trucks, setting up teams for 2-brand </a:t>
            </a:r>
            <a:r>
              <a:rPr lang="nl-NL" sz="2600" dirty="0" err="1"/>
              <a:t>platoon</a:t>
            </a:r>
            <a:r>
              <a:rPr lang="nl-NL" sz="2600" dirty="0"/>
              <a:t> </a:t>
            </a:r>
            <a:r>
              <a:rPr lang="nl-NL" sz="2600" dirty="0" err="1"/>
              <a:t>testing</a:t>
            </a:r>
            <a:endParaRPr lang="nl-NL" sz="26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662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C475-AD11-49E5-A33E-69BB3BB7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WP4 Impacts of </a:t>
            </a:r>
            <a:r>
              <a:rPr lang="nl-NL" dirty="0" err="1"/>
              <a:t>multi</a:t>
            </a:r>
            <a:r>
              <a:rPr lang="nl-NL" dirty="0"/>
              <a:t>-brand </a:t>
            </a:r>
            <a:r>
              <a:rPr lang="nl-NL" dirty="0" err="1"/>
              <a:t>platooning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91BEF-695A-4736-A89E-21FB43722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3695"/>
            <a:ext cx="10972800" cy="520621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000" b="1" dirty="0">
                <a:solidFill>
                  <a:schemeClr val="accent1"/>
                </a:solidFill>
              </a:rPr>
              <a:t>Objectives: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 of the impact of multi-brand platooning on: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SzPct val="120000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Road infrastructure (pavement, bridges, tunnels)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SzPct val="120000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 and environmental benefits,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SzPct val="120000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Truck drivers &amp; other road users 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SzPct val="120000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Traffic conditions and traffic flow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SzPct val="120000"/>
            </a:pP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20000"/>
              </a:lnSpc>
              <a:buClr>
                <a:schemeClr val="accent1"/>
              </a:buClr>
              <a:buSzPct val="120000"/>
              <a:buNone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 of the variability of these impacts:</a:t>
            </a:r>
          </a:p>
          <a:p>
            <a:pPr marL="0" indent="0">
              <a:lnSpc>
                <a:spcPct val="120000"/>
              </a:lnSpc>
              <a:buClr>
                <a:schemeClr val="accent1"/>
              </a:buClr>
              <a:buSzPct val="120000"/>
              <a:buNone/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Variability in loads and dimensions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Formation of platoons on the fly</a:t>
            </a:r>
          </a:p>
          <a:p>
            <a:pPr>
              <a:lnSpc>
                <a:spcPct val="120000"/>
              </a:lnSpc>
            </a:pP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B2C67-BB2E-4997-8453-DE22EC4E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15-1-2019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6375F-4EF4-451B-9285-686CFE404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1B602-CD3E-AC41-8242-DD367490E7D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75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D19B-2D56-4292-B880-82C2FA9C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WP5 </a:t>
            </a:r>
            <a:r>
              <a:rPr lang="nl-NL" dirty="0" err="1"/>
              <a:t>Testing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Demonstration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2EB72-DDB3-4B43-9B64-7B245F494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19" y="1718971"/>
            <a:ext cx="10972800" cy="446929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Clr>
                <a:schemeClr val="accent1"/>
              </a:buClr>
              <a:buSzPct val="120000"/>
              <a:buNone/>
            </a:pPr>
            <a:r>
              <a:rPr lang="en-GB" sz="3000" b="1" dirty="0">
                <a:solidFill>
                  <a:schemeClr val="accent1"/>
                </a:solidFill>
              </a:rPr>
              <a:t>Objectives:</a:t>
            </a:r>
          </a:p>
          <a:p>
            <a:pPr marL="0" indent="0">
              <a:lnSpc>
                <a:spcPct val="110000"/>
              </a:lnSpc>
              <a:buClr>
                <a:schemeClr val="accent1"/>
              </a:buClr>
              <a:buSzPct val="120000"/>
              <a:buNone/>
            </a:pPr>
            <a:r>
              <a:rPr lang="en-GB" sz="2800" b="1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10000"/>
              </a:lnSpc>
              <a:buClr>
                <a:schemeClr val="accent1"/>
              </a:buClr>
              <a:buSzPct val="120000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evaluation of the generic multi-brand platooning solution</a:t>
            </a:r>
          </a:p>
          <a:p>
            <a:pPr>
              <a:lnSpc>
                <a:spcPct val="110000"/>
              </a:lnSpc>
              <a:buClr>
                <a:schemeClr val="accent1"/>
              </a:buClr>
              <a:buSzPct val="120000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10000"/>
              </a:lnSpc>
              <a:buClr>
                <a:schemeClr val="accent1"/>
              </a:buClr>
              <a:buSzPct val="120000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Definition of methodology and test plan; incl. data acquisition plan and KPI’s</a:t>
            </a:r>
          </a:p>
          <a:p>
            <a:pPr>
              <a:lnSpc>
                <a:spcPct val="110000"/>
              </a:lnSpc>
              <a:buClr>
                <a:schemeClr val="accent1"/>
              </a:buClr>
              <a:buSzPct val="120000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10000"/>
              </a:lnSpc>
              <a:buClr>
                <a:schemeClr val="accent1"/>
              </a:buClr>
              <a:buSzPct val="120000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Validation of the generic solution via physical tests on test tracks</a:t>
            </a:r>
          </a:p>
          <a:p>
            <a:pPr>
              <a:lnSpc>
                <a:spcPct val="110000"/>
              </a:lnSpc>
              <a:buClr>
                <a:schemeClr val="accent1"/>
              </a:buClr>
              <a:buSzPct val="120000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10000"/>
              </a:lnSpc>
              <a:buClr>
                <a:schemeClr val="accent1"/>
              </a:buClr>
              <a:buSzPct val="120000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Multi-brand platooning testing on public roads</a:t>
            </a:r>
          </a:p>
          <a:p>
            <a:pPr>
              <a:lnSpc>
                <a:spcPct val="110000"/>
              </a:lnSpc>
              <a:buClr>
                <a:schemeClr val="accent1"/>
              </a:buClr>
              <a:buSzPct val="120000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10000"/>
              </a:lnSpc>
              <a:buClr>
                <a:schemeClr val="accent1"/>
              </a:buClr>
              <a:buSzPct val="120000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Demonstration of the multi-brand platoon solution on public roads</a:t>
            </a:r>
          </a:p>
          <a:p>
            <a:pPr>
              <a:lnSpc>
                <a:spcPct val="110000"/>
              </a:lnSpc>
            </a:pP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A9434-6CE4-4E1E-B697-AA485B9A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15-1-2019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F28C2-E0C2-41C7-B467-FDC6C168D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1B602-CD3E-AC41-8242-DD367490E7D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927882"/>
      </p:ext>
    </p:extLst>
  </p:cSld>
  <p:clrMapOvr>
    <a:masterClrMapping/>
  </p:clrMapOvr>
</p:sld>
</file>

<file path=ppt/theme/theme1.xml><?xml version="1.0" encoding="utf-8"?>
<a:theme xmlns:a="http://schemas.openxmlformats.org/drawingml/2006/main" name="TN-ITS theme">
  <a:themeElements>
    <a:clrScheme name="Custom 1">
      <a:dk1>
        <a:srgbClr val="000000"/>
      </a:dk1>
      <a:lt1>
        <a:srgbClr val="FFFFFF"/>
      </a:lt1>
      <a:dk2>
        <a:srgbClr val="2E309C"/>
      </a:dk2>
      <a:lt2>
        <a:srgbClr val="C8C8C8"/>
      </a:lt2>
      <a:accent1>
        <a:srgbClr val="24AAE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E309C"/>
      </a:hlink>
      <a:folHlink>
        <a:srgbClr val="24AAE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SEMBLE presentation" id="{0DB0EC3E-6241-E941-871C-7BF13F1D4063}" vid="{478CAE63-C9D9-AF4C-88AF-5593CAF5C527}"/>
    </a:ext>
  </a:extLst>
</a:theme>
</file>

<file path=ppt/theme/theme2.xml><?xml version="1.0" encoding="utf-8"?>
<a:theme xmlns:a="http://schemas.openxmlformats.org/drawingml/2006/main" name="ENSEMBLE presentation_ok">
  <a:themeElements>
    <a:clrScheme name="Custom 1">
      <a:dk1>
        <a:srgbClr val="000000"/>
      </a:dk1>
      <a:lt1>
        <a:srgbClr val="FFFFFF"/>
      </a:lt1>
      <a:dk2>
        <a:srgbClr val="2E309C"/>
      </a:dk2>
      <a:lt2>
        <a:srgbClr val="C8C8C8"/>
      </a:lt2>
      <a:accent1>
        <a:srgbClr val="24AAE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E309C"/>
      </a:hlink>
      <a:folHlink>
        <a:srgbClr val="24AAE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22B9F19-9922-D944-9348-9503B7A38F49}" vid="{39C79AE3-0B07-BD41-9CD7-E4A40F7071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EU H2020 ENSEMBLE</TNOC_ClusterName>
    <n2a7a23bcc2241cb9261f9a914c7c1bb xmlns="e6607ea9-c5d6-47b1-82a4-5e0135a2bfea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bac4ab11065f4f6c809c820c57e320e5 xmlns="e6607ea9-c5d6-47b1-82a4-5e0135a2bfea">
      <Terms xmlns="http://schemas.microsoft.com/office/infopath/2007/PartnerControls"/>
    </bac4ab11065f4f6c809c820c57e320e5>
    <TNOC_ClusterId xmlns="2f6a910d-138e-42c1-8e8a-320c1b7cf3f7">060.34630</TNOC_ClusterId>
    <TaxCatchAll xmlns="e6607ea9-c5d6-47b1-82a4-5e0135a2bfea">
      <Value>5</Value>
      <Value>1</Value>
    </TaxCatchAll>
    <h15fbb78f4cb41d290e72f301ea2865f xmlns="e6607ea9-c5d6-47b1-82a4-5e0135a2bfe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e6607ea9-c5d6-47b1-82a4-5e0135a2bfea">
      <Terms xmlns="http://schemas.microsoft.com/office/infopath/2007/PartnerControls"/>
    </cf581d8792c646118aad2c2c4ecdfa8c>
    <lca20d149a844688b6abf34073d5c21d xmlns="e6607ea9-c5d6-47b1-82a4-5e0135a2bfea">
      <Terms xmlns="http://schemas.microsoft.com/office/infopath/2007/PartnerControls"/>
    </lca20d149a844688b6abf34073d5c21d>
    <_dlc_DocId xmlns="e6607ea9-c5d6-47b1-82a4-5e0135a2bfea">X24MVUNM2YMZ-1192129659-406</_dlc_DocId>
    <_dlc_DocIdUrl xmlns="e6607ea9-c5d6-47b1-82a4-5e0135a2bfea">
      <Url>https://365tno.sharepoint.com/teams/P060.34630/_layouts/15/DocIdRedir.aspx?ID=X24MVUNM2YMZ-1192129659-406</Url>
      <Description>X24MVUNM2YMZ-1192129659-406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5A211FBB5E6FF44CB2B821E40ED331A3" ma:contentTypeVersion="6" ma:contentTypeDescription=" " ma:contentTypeScope="" ma:versionID="d074a8412b4fba1085f73cc7576046af">
  <xsd:schema xmlns:xsd="http://www.w3.org/2001/XMLSchema" xmlns:xs="http://www.w3.org/2001/XMLSchema" xmlns:p="http://schemas.microsoft.com/office/2006/metadata/properties" xmlns:ns2="e6607ea9-c5d6-47b1-82a4-5e0135a2bfea" xmlns:ns3="2f6a910d-138e-42c1-8e8a-320c1b7cf3f7" xmlns:ns5="d852e04b-c197-484a-aaa6-d3c09eaca8d4" targetNamespace="http://schemas.microsoft.com/office/2006/metadata/properties" ma:root="true" ma:fieldsID="0cf93ec261dcab165a1c019f320daaf1" ns2:_="" ns3:_="" ns5:_="">
    <xsd:import namespace="e6607ea9-c5d6-47b1-82a4-5e0135a2bfea"/>
    <xsd:import namespace="2f6a910d-138e-42c1-8e8a-320c1b7cf3f7"/>
    <xsd:import namespace="d852e04b-c197-484a-aaa6-d3c09eaca8d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07ea9-c5d6-47b1-82a4-5e0135a2bfe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5f51926a-7cf0-48c6-95a3-ab56e638824e}" ma:internalName="TaxCatchAll" ma:showField="CatchAllData" ma:web="e6607ea9-c5d6-47b1-82a4-5e0135a2bf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5f51926a-7cf0-48c6-95a3-ab56e638824e}" ma:internalName="TaxCatchAllLabel" ma:readOnly="true" ma:showField="CatchAllDataLabel" ma:web="e6607ea9-c5d6-47b1-82a4-5e0135a2bf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EU H2020 ENSEMBL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630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2e04b-c197-484a-aaa6-d3c09eaca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F61FD6-277B-461E-9C7E-3C87124F98AE}">
  <ds:schemaRefs>
    <ds:schemaRef ds:uri="d852e04b-c197-484a-aaa6-d3c09eaca8d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e6607ea9-c5d6-47b1-82a4-5e0135a2bfea"/>
    <ds:schemaRef ds:uri="http://schemas.microsoft.com/office/2006/documentManagement/types"/>
    <ds:schemaRef ds:uri="http://schemas.openxmlformats.org/package/2006/metadata/core-properties"/>
    <ds:schemaRef ds:uri="2f6a910d-138e-42c1-8e8a-320c1b7cf3f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BAF31C-52BD-46A8-8DA3-E46AF78284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607ea9-c5d6-47b1-82a4-5e0135a2bfea"/>
    <ds:schemaRef ds:uri="2f6a910d-138e-42c1-8e8a-320c1b7cf3f7"/>
    <ds:schemaRef ds:uri="d852e04b-c197-484a-aaa6-d3c09eaca8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BD2E18-EA6E-4DEC-967D-D492B0B4156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FD973FC-880B-4A7F-9BC0-B3ED54065B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6555</TotalTime>
  <Words>620</Words>
  <Application>Microsoft Office PowerPoint</Application>
  <PresentationFormat>Widescreen</PresentationFormat>
  <Paragraphs>132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Regular</vt:lpstr>
      <vt:lpstr>Calibri</vt:lpstr>
      <vt:lpstr>TN-ITS theme</vt:lpstr>
      <vt:lpstr>ENSEMBLE presentation_ok</vt:lpstr>
      <vt:lpstr>ENabling SafE Multi-Brand Platooning for Europe</vt:lpstr>
      <vt:lpstr>ENSEMBLE facts</vt:lpstr>
      <vt:lpstr>Truck platooning and ENSEMBLE</vt:lpstr>
      <vt:lpstr>SAE automation levels</vt:lpstr>
      <vt:lpstr>Project structure</vt:lpstr>
      <vt:lpstr>WP3 Platooning Technology</vt:lpstr>
      <vt:lpstr>WP3 Platooning technology </vt:lpstr>
      <vt:lpstr>WP4 Impacts of multi-brand platooning</vt:lpstr>
      <vt:lpstr>WP5 Testing and Demonstration</vt:lpstr>
      <vt:lpstr>Important Milestones</vt:lpstr>
      <vt:lpstr>Results and deliverables so far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ENSEMBLE Objectives of 3 year project</dc:title>
  <dc:creator>Hoedemaeker, D.M. (Marika)</dc:creator>
  <cp:lastModifiedBy>Hoedemaeker, D.M. (Marika)</cp:lastModifiedBy>
  <cp:revision>124</cp:revision>
  <dcterms:created xsi:type="dcterms:W3CDTF">2018-06-07T12:33:20Z</dcterms:created>
  <dcterms:modified xsi:type="dcterms:W3CDTF">2019-03-26T07:11:12Z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0x010100A35317DCC28344A7B82488658A034A5C01005A211FBB5E6FF44CB2B821E40ED331A3</vt:lpwstr>
  </property>
  <property fmtid="{D5CDD505-2E9C-101B-9397-08002B2CF9AE}" pid="3" name="TNOC_DocumentClassification">
    <vt:lpwstr>5;#TNO Internal|1a23c89f-ef54-4907-86fd-8242403ff722</vt:lpwstr>
  </property>
  <property fmtid="{D5CDD505-2E9C-101B-9397-08002B2CF9AE}" pid="4" name="TNOC_DocumentType">
    <vt:lpwstr/>
  </property>
  <property fmtid="{D5CDD505-2E9C-101B-9397-08002B2CF9AE}" pid="5" name="TNOC_ClusterType">
    <vt:lpwstr>1;#Project|fa11c4c9-105f-402c-bb40-9a56b4989397</vt:lpwstr>
  </property>
  <property fmtid="{D5CDD505-2E9C-101B-9397-08002B2CF9AE}" pid="6" name="TNOC_DocumentCategory">
    <vt:lpwstr/>
  </property>
  <property fmtid="{D5CDD505-2E9C-101B-9397-08002B2CF9AE}" pid="7" name="TNOC_DocumentSetType">
    <vt:lpwstr/>
  </property>
  <property fmtid="{D5CDD505-2E9C-101B-9397-08002B2CF9AE}" pid="8" name="_dlc_DocIdItemGuid">
    <vt:lpwstr>10e2db64-3189-4983-9ca7-b286d9d5fe79</vt:lpwstr>
  </property>
</Properties>
</file>