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5"/>
    <p:sldMasterId id="2147483719" r:id="rId6"/>
  </p:sldMasterIdLst>
  <p:notesMasterIdLst>
    <p:notesMasterId r:id="rId26"/>
  </p:notesMasterIdLst>
  <p:sldIdLst>
    <p:sldId id="320" r:id="rId7"/>
    <p:sldId id="259" r:id="rId8"/>
    <p:sldId id="329" r:id="rId9"/>
    <p:sldId id="306" r:id="rId10"/>
    <p:sldId id="317" r:id="rId11"/>
    <p:sldId id="334" r:id="rId12"/>
    <p:sldId id="335" r:id="rId13"/>
    <p:sldId id="322" r:id="rId14"/>
    <p:sldId id="324" r:id="rId15"/>
    <p:sldId id="319" r:id="rId16"/>
    <p:sldId id="304" r:id="rId17"/>
    <p:sldId id="309" r:id="rId18"/>
    <p:sldId id="310" r:id="rId19"/>
    <p:sldId id="311" r:id="rId20"/>
    <p:sldId id="315" r:id="rId21"/>
    <p:sldId id="338" r:id="rId22"/>
    <p:sldId id="330" r:id="rId23"/>
    <p:sldId id="318" r:id="rId24"/>
    <p:sldId id="262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edemaeker, D.M. (Marika)" initials="HD(" lastIdx="1" clrIdx="0">
    <p:extLst>
      <p:ext uri="{19B8F6BF-5375-455C-9EA6-DF929625EA0E}">
        <p15:presenceInfo xmlns:p15="http://schemas.microsoft.com/office/powerpoint/2012/main" userId="S-1-5-21-1104492580-2141259050-3462381582-5373" providerId="AD"/>
      </p:ext>
    </p:extLst>
  </p:cmAuthor>
  <p:cmAuthor id="2" name="Krosse, S.M. (Bastiaan)" initials="KS(" lastIdx="4" clrIdx="1">
    <p:extLst>
      <p:ext uri="{19B8F6BF-5375-455C-9EA6-DF929625EA0E}">
        <p15:presenceInfo xmlns:p15="http://schemas.microsoft.com/office/powerpoint/2012/main" userId="S-1-5-21-1104492580-2141259050-3462381582-31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C91"/>
    <a:srgbClr val="2F69A5"/>
    <a:srgbClr val="25488F"/>
    <a:srgbClr val="3279BF"/>
    <a:srgbClr val="26478F"/>
    <a:srgbClr val="4FB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46" autoAdjust="0"/>
    <p:restoredTop sz="92405" autoAdjust="0"/>
  </p:normalViewPr>
  <p:slideViewPr>
    <p:cSldViewPr snapToGrid="0">
      <p:cViewPr varScale="1">
        <p:scale>
          <a:sx n="68" d="100"/>
          <a:sy n="68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C4E4A-513E-4131-A26A-8AB5CDC7CBF7}" type="datetimeFigureOut">
              <a:rPr lang="nl-NL" smtClean="0"/>
              <a:t>14-5-2019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643EB-AA9E-431D-BA17-88EB04B788D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100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643EB-AA9E-431D-BA17-88EB04B788D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15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643EB-AA9E-431D-BA17-88EB04B788D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832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643EB-AA9E-431D-BA17-88EB04B788D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03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eg"/><Relationship Id="rId4" Type="http://schemas.openxmlformats.org/officeDocument/2006/relationships/hyperlink" Target="https://ec.europa.eu/programmes/horizon2020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eg"/><Relationship Id="rId4" Type="http://schemas.openxmlformats.org/officeDocument/2006/relationships/hyperlink" Target="https://ec.europa.eu/programmes/horizon2020/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D29E31-F9AA-2142-9505-5A6C9256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3039"/>
            <a:ext cx="10515600" cy="674534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EDA2F634-73FA-7D4E-A675-D2CFEDF2F97D}"/>
              </a:ext>
            </a:extLst>
          </p:cNvPr>
          <p:cNvSpPr txBox="1">
            <a:spLocks/>
          </p:cNvSpPr>
          <p:nvPr userDrawn="1"/>
        </p:nvSpPr>
        <p:spPr>
          <a:xfrm>
            <a:off x="838200" y="5024808"/>
            <a:ext cx="10515600" cy="49917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b="0" dirty="0"/>
              <a:t>Dehlia Willemsen, 01-10-2018</a:t>
            </a:r>
          </a:p>
        </p:txBody>
      </p:sp>
    </p:spTree>
    <p:extLst>
      <p:ext uri="{BB962C8B-B14F-4D97-AF65-F5344CB8AC3E}">
        <p14:creationId xmlns:p14="http://schemas.microsoft.com/office/powerpoint/2010/main" val="26653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800" b="1" i="0" baseline="0">
                <a:solidFill>
                  <a:srgbClr val="1D46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141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55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79B63A-A4A3-4F41-82FA-83AE7E4C4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99764"/>
            <a:ext cx="10515600" cy="74382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1D4694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522385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201003"/>
            <a:ext cx="12192000" cy="43741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Full side image/media/graph/table,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653942"/>
            <a:ext cx="7315200" cy="54214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/ reference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2CD6970-3FB5-D646-BB4A-9FABB59D5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2819" b="84251"/>
          <a:stretch/>
        </p:blipFill>
        <p:spPr>
          <a:xfrm>
            <a:off x="10097310" y="0"/>
            <a:ext cx="209468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50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601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455E6B-8053-0546-8D64-DB5627E0F1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9650" y="4126573"/>
            <a:ext cx="3609207" cy="289785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b="1" i="0">
                <a:solidFill>
                  <a:srgbClr val="1D46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www.ensemble.eu</a:t>
            </a:r>
            <a:endParaRPr lang="en-US" dirty="0"/>
          </a:p>
        </p:txBody>
      </p:sp>
      <p:pic>
        <p:nvPicPr>
          <p:cNvPr id="3" name="Picture 2">
            <a:hlinkClick r:id="rId4"/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573405" cy="3832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640640" y="53788"/>
            <a:ext cx="1161859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project is co-funded by the European Union under the Horizon 2020 (H2020) Research and Innovation </a:t>
            </a:r>
            <a:r>
              <a:rPr lang="en-US" sz="135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3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(grant agreement No 769115)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8156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prstGeom prst="rect">
            <a:avLst/>
          </a:prstGeom>
        </p:spPr>
        <p:txBody>
          <a:bodyPr/>
          <a:lstStyle>
            <a:lvl1pPr algn="l">
              <a:defRPr sz="3800" b="1" i="0" baseline="0">
                <a:solidFill>
                  <a:srgbClr val="1D46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jdelijke aanduiding voor datum 6">
            <a:extLst>
              <a:ext uri="{FF2B5EF4-FFF2-40B4-BE49-F238E27FC236}">
                <a16:creationId xmlns:a16="http://schemas.microsoft.com/office/drawing/2014/main" id="{D383F739-384F-47DE-8A72-D7F834D8C3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58528" y="6489600"/>
            <a:ext cx="2074672" cy="225600"/>
          </a:xfrm>
        </p:spPr>
        <p:txBody>
          <a:bodyPr/>
          <a:lstStyle/>
          <a:p>
            <a:fld id="{8DC6901E-B446-43FE-B053-AB3940F21113}" type="datetime1">
              <a:rPr lang="nl-NL" smtClean="0"/>
              <a:t>14-5-2019</a:t>
            </a:fld>
            <a:endParaRPr lang="en-GB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1C9C945A-9367-4458-9464-CEBF5B618B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294" y="6581878"/>
            <a:ext cx="5531819" cy="224541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A1B602-CD3E-AC41-8242-DD367490E7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77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800" b="1" i="0" baseline="0">
                <a:solidFill>
                  <a:srgbClr val="1D46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141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A225373-BEA2-440E-BB3D-04E202EE54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58528" y="6489600"/>
            <a:ext cx="2074672" cy="225600"/>
          </a:xfrm>
        </p:spPr>
        <p:txBody>
          <a:bodyPr/>
          <a:lstStyle/>
          <a:p>
            <a:fld id="{2608E900-B888-4395-A197-DD6E130201B5}" type="datetime1">
              <a:rPr lang="nl-NL" smtClean="0"/>
              <a:t>14-5-2019</a:t>
            </a:fld>
            <a:endParaRPr lang="en-GB" dirty="0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A77A75BC-C585-4B13-A3F3-1CB4F89F6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94" y="6581878"/>
            <a:ext cx="5531819" cy="224541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A1B602-CD3E-AC41-8242-DD367490E7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87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79B63A-A4A3-4F41-82FA-83AE7E4C4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99764"/>
            <a:ext cx="10515600" cy="74382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1D4694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32751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201003"/>
            <a:ext cx="12192000" cy="43741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Full side image/media/graph/table,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653942"/>
            <a:ext cx="7315200" cy="54214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/ reference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2CD6970-3FB5-D646-BB4A-9FABB59D5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2819" b="84251"/>
          <a:stretch/>
        </p:blipFill>
        <p:spPr>
          <a:xfrm>
            <a:off x="10097310" y="0"/>
            <a:ext cx="209468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2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6">
            <a:extLst>
              <a:ext uri="{FF2B5EF4-FFF2-40B4-BE49-F238E27FC236}">
                <a16:creationId xmlns:a16="http://schemas.microsoft.com/office/drawing/2014/main" id="{8F621645-B39E-4D07-828D-2679FAD8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58528" y="6489600"/>
            <a:ext cx="2074672" cy="225600"/>
          </a:xfrm>
        </p:spPr>
        <p:txBody>
          <a:bodyPr/>
          <a:lstStyle/>
          <a:p>
            <a:fld id="{64A4A94F-2120-4227-B6E5-DE7C3C3118AD}" type="datetime1">
              <a:rPr lang="nl-NL" smtClean="0"/>
              <a:t>14-5-2019</a:t>
            </a:fld>
            <a:endParaRPr lang="en-GB" dirty="0"/>
          </a:p>
        </p:txBody>
      </p:sp>
      <p:sp>
        <p:nvSpPr>
          <p:cNvPr id="3" name="Tijdelijke aanduiding voor dianummer 5">
            <a:extLst>
              <a:ext uri="{FF2B5EF4-FFF2-40B4-BE49-F238E27FC236}">
                <a16:creationId xmlns:a16="http://schemas.microsoft.com/office/drawing/2014/main" id="{9CD8DBC4-E792-41F7-870E-F37CA8CB7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94" y="6581878"/>
            <a:ext cx="5531819" cy="224541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A1B602-CD3E-AC41-8242-DD367490E7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1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455E6B-8053-0546-8D64-DB5627E0F1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9650" y="4126573"/>
            <a:ext cx="3609207" cy="289785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b="1" i="0">
                <a:solidFill>
                  <a:srgbClr val="1D46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www.ensemble.eu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3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D29E31-F9AA-2142-9505-5A6C9256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3039"/>
            <a:ext cx="10515600" cy="674534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C633BF-E202-B94E-983C-43FFA0206C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0456" y="5053013"/>
            <a:ext cx="7431087" cy="4619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Presenter, date</a:t>
            </a:r>
          </a:p>
        </p:txBody>
      </p:sp>
      <p:pic>
        <p:nvPicPr>
          <p:cNvPr id="4" name="Picture 3">
            <a:hlinkClick r:id="rId4"/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573405" cy="3832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640640" y="53788"/>
            <a:ext cx="1161859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project is co-funded by the European Union under the Horizon 2020 (H2020) Research and Innovation </a:t>
            </a:r>
            <a:r>
              <a:rPr lang="en-US" sz="135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3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(grant agreement No 769115)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104157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prstGeom prst="rect">
            <a:avLst/>
          </a:prstGeom>
        </p:spPr>
        <p:txBody>
          <a:bodyPr/>
          <a:lstStyle>
            <a:lvl1pPr algn="l">
              <a:defRPr sz="3800" b="1" i="0" baseline="0">
                <a:solidFill>
                  <a:srgbClr val="1D46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49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jdelijke aanduiding voor dianummer 9">
            <a:extLst>
              <a:ext uri="{FF2B5EF4-FFF2-40B4-BE49-F238E27FC236}">
                <a16:creationId xmlns:a16="http://schemas.microsoft.com/office/drawing/2014/main" id="{8152270C-314A-4C2B-B29B-8245AFF65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4181" y="6490659"/>
            <a:ext cx="5531819" cy="224541"/>
          </a:xfrm>
          <a:prstGeom prst="rect">
            <a:avLst/>
          </a:prstGeom>
        </p:spPr>
        <p:txBody>
          <a:bodyPr/>
          <a:lstStyle/>
          <a:p>
            <a:fld id="{60A1B602-CD3E-AC41-8242-DD367490E7D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ijdelijke aanduiding voor datum 6">
            <a:extLst>
              <a:ext uri="{FF2B5EF4-FFF2-40B4-BE49-F238E27FC236}">
                <a16:creationId xmlns:a16="http://schemas.microsoft.com/office/drawing/2014/main" id="{85328126-0FE2-451D-82F4-1776CA50FD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18814" y="6490659"/>
            <a:ext cx="2862349" cy="225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C4B39245-410A-4BAD-A1B6-9B7D564A4716}" type="datetime1">
              <a:rPr lang="nl-NL" smtClean="0"/>
              <a:t>14-5-2019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61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Arial Regular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Arial Regular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Arial Regular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Arial Regular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Arial Regular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877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Arial Regular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Arial Regular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Arial Regular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Arial Regular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Arial Regular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tooningensemble.eu/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A0F0D-275B-0344-8E86-0B0B483AD4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0456" y="5053013"/>
            <a:ext cx="8043704" cy="461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54F52C-E39E-43DA-AE5B-5D469FB1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73039"/>
            <a:ext cx="12192000" cy="674534"/>
          </a:xfrm>
        </p:spPr>
        <p:txBody>
          <a:bodyPr/>
          <a:lstStyle/>
          <a:p>
            <a:r>
              <a:rPr lang="en-US" sz="3200" dirty="0"/>
              <a:t>ENabling SafE Multi-Brand Platooning for Europe</a:t>
            </a:r>
          </a:p>
        </p:txBody>
      </p:sp>
    </p:spTree>
    <p:extLst>
      <p:ext uri="{BB962C8B-B14F-4D97-AF65-F5344CB8AC3E}">
        <p14:creationId xmlns:p14="http://schemas.microsoft.com/office/powerpoint/2010/main" val="960651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D1171137-B03F-A248-8D01-8246C8297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66676"/>
            <a:ext cx="12191999" cy="60160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About</a:t>
            </a:r>
            <a:r>
              <a:rPr lang="en-US" dirty="0"/>
              <a:t> </a:t>
            </a:r>
            <a:br>
              <a:rPr lang="en-US" dirty="0"/>
            </a:br>
            <a:r>
              <a:rPr lang="en-US" sz="4800" b="1" dirty="0">
                <a:solidFill>
                  <a:schemeClr val="tx2"/>
                </a:solidFill>
              </a:rPr>
              <a:t>The Project</a:t>
            </a:r>
          </a:p>
        </p:txBody>
      </p:sp>
    </p:spTree>
    <p:extLst>
      <p:ext uri="{BB962C8B-B14F-4D97-AF65-F5344CB8AC3E}">
        <p14:creationId xmlns:p14="http://schemas.microsoft.com/office/powerpoint/2010/main" val="2746845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4C037-3FDB-40E7-8B4B-2D78D9B7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 </a:t>
            </a:r>
            <a:r>
              <a:rPr lang="nl-NL" dirty="0" err="1"/>
              <a:t>structure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07D311-3B45-4581-B220-DDDD44265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057" y="1779990"/>
            <a:ext cx="8644877" cy="464555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CAD5D-08B4-43F7-8D3F-360DEF6F9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A1B602-CD3E-AC41-8242-DD367490E7D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646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B786A-0B86-4689-9198-7DF0C190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WP2 </a:t>
            </a:r>
            <a:r>
              <a:rPr lang="nl-NL" dirty="0" err="1"/>
              <a:t>Specification</a:t>
            </a:r>
            <a:r>
              <a:rPr lang="nl-NL" dirty="0"/>
              <a:t> of a </a:t>
            </a:r>
            <a:r>
              <a:rPr lang="nl-NL" dirty="0" err="1"/>
              <a:t>generic</a:t>
            </a:r>
            <a:r>
              <a:rPr lang="nl-NL" dirty="0"/>
              <a:t>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72559-A5E4-4A5B-A02C-7EDEBD6FF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6084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800" b="1" dirty="0">
                <a:solidFill>
                  <a:schemeClr val="accent1"/>
                </a:solidFill>
              </a:rPr>
              <a:t>Objectives: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SzPct val="120000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Definition of the </a:t>
            </a:r>
            <a:r>
              <a:rPr lang="en-GB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specifications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layers </a:t>
            </a:r>
            <a:b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their interfaces to be implemented within </a:t>
            </a:r>
            <a:b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demonstration trucks of the 6 OEMs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SzPct val="120000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Specifications based on aligned use cases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SzPct val="120000"/>
            </a:pP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1"/>
              </a:buClr>
              <a:buSzPct val="120000"/>
            </a:pPr>
            <a:r>
              <a:rPr lang="en-GB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Iterative process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validate and update the specification during the whole project life-cycle is an essential part of the work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SzPct val="120000"/>
            </a:pP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1"/>
              </a:buClr>
              <a:buSzPct val="120000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Input for </a:t>
            </a:r>
            <a:r>
              <a:rPr lang="en-GB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standardisation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4AE23-F3F9-4DF5-93B1-3E6C8A09D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A1B602-CD3E-AC41-8242-DD367490E7D3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A7DFA0-5FA1-4487-91C3-BB5D54D6C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097" y="1747904"/>
            <a:ext cx="3454103" cy="223271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8023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AFF-EB02-424D-9DB3-40570D0E7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WP3 </a:t>
            </a:r>
            <a:r>
              <a:rPr lang="nl-NL" dirty="0" err="1"/>
              <a:t>Platooning</a:t>
            </a:r>
            <a:r>
              <a:rPr lang="nl-NL" dirty="0"/>
              <a:t>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CF8FD-7040-42F1-8251-6F7AA0F38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19" y="1639955"/>
            <a:ext cx="11614443" cy="3780183"/>
          </a:xfrm>
        </p:spPr>
        <p:txBody>
          <a:bodyPr>
            <a:noAutofit/>
          </a:bodyPr>
          <a:lstStyle/>
          <a:p>
            <a:pPr marL="0" indent="0">
              <a:buClr>
                <a:schemeClr val="accent1"/>
              </a:buClr>
              <a:buSzPct val="120000"/>
              <a:buNone/>
            </a:pPr>
            <a:r>
              <a:rPr lang="en-GB" sz="2800" b="1" dirty="0">
                <a:solidFill>
                  <a:schemeClr val="accent1"/>
                </a:solidFill>
              </a:rPr>
              <a:t>Objectives: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120000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Design and implementation of a platooning system according to the specifications of WP2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120000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the common functionality that is required for multi-brand platooning:</a:t>
            </a:r>
          </a:p>
          <a:p>
            <a:pPr marL="742950" lvl="2" indent="-342900">
              <a:lnSpc>
                <a:spcPct val="90000"/>
              </a:lnSpc>
              <a:buClr>
                <a:schemeClr val="accent1"/>
              </a:buClr>
              <a:buSzPct val="120000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platoon coordinator functionality</a:t>
            </a:r>
          </a:p>
          <a:p>
            <a:pPr marL="742950" lvl="2" indent="-342900">
              <a:lnSpc>
                <a:spcPct val="90000"/>
              </a:lnSpc>
              <a:buClr>
                <a:schemeClr val="accent1"/>
              </a:buClr>
              <a:buSzPct val="120000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mechanism to check consistency of the messages</a:t>
            </a:r>
          </a:p>
          <a:p>
            <a:pPr marL="742950" lvl="2" indent="-342900">
              <a:lnSpc>
                <a:spcPct val="90000"/>
              </a:lnSpc>
              <a:buClr>
                <a:schemeClr val="accent1"/>
              </a:buClr>
              <a:buSzPct val="120000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functionality to guarantee safe behavior of the platoon</a:t>
            </a:r>
          </a:p>
          <a:p>
            <a:pPr marL="342900" lvl="2" indent="-342900">
              <a:lnSpc>
                <a:spcPct val="90000"/>
              </a:lnSpc>
              <a:buClr>
                <a:schemeClr val="accent1"/>
              </a:buClr>
              <a:buSzPct val="120000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2" indent="-342900">
              <a:lnSpc>
                <a:spcPct val="90000"/>
              </a:lnSpc>
              <a:buClr>
                <a:schemeClr val="accent1"/>
              </a:buClr>
              <a:buSzPct val="120000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implementations will be verified in WP5 against the specifications </a:t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requirements given in WP2</a:t>
            </a:r>
          </a:p>
          <a:p>
            <a:pPr marL="400050" lvl="2" indent="0">
              <a:lnSpc>
                <a:spcPct val="90000"/>
              </a:lnSpc>
              <a:buClr>
                <a:schemeClr val="accent1"/>
              </a:buClr>
              <a:buSzPct val="120000"/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0DB7A-C01C-4F8A-B969-0B16C59CA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A1B602-CD3E-AC41-8242-DD367490E7D3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21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8C475-AD11-49E5-A33E-69BB3BB78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WP4 Impacts of </a:t>
            </a:r>
            <a:r>
              <a:rPr lang="nl-NL" dirty="0" err="1"/>
              <a:t>multi</a:t>
            </a:r>
            <a:r>
              <a:rPr lang="nl-NL" dirty="0"/>
              <a:t>-brand </a:t>
            </a:r>
            <a:r>
              <a:rPr lang="nl-NL" dirty="0" err="1"/>
              <a:t>platooning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91BEF-695A-4736-A89E-21FB43722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73695"/>
            <a:ext cx="10972800" cy="520621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3000" b="1" dirty="0">
                <a:solidFill>
                  <a:schemeClr val="accent1"/>
                </a:solidFill>
              </a:rPr>
              <a:t>Objectives: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Assessment of the impact of multi-brand platooning on: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1"/>
              </a:buClr>
              <a:buSzPct val="120000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Road infrastructure (pavement, bridges, tunnels)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SzPct val="120000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Economic and environmental benefits,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SzPct val="120000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Truck drivers &amp; other road users 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SzPct val="120000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Traffic conditions and traffic flow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SzPct val="120000"/>
            </a:pP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20000"/>
              </a:lnSpc>
              <a:buClr>
                <a:schemeClr val="accent1"/>
              </a:buClr>
              <a:buSzPct val="120000"/>
              <a:buNone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Assessment of the variability of these impacts:</a:t>
            </a:r>
          </a:p>
          <a:p>
            <a:pPr marL="0" indent="0">
              <a:lnSpc>
                <a:spcPct val="120000"/>
              </a:lnSpc>
              <a:buClr>
                <a:schemeClr val="accent1"/>
              </a:buClr>
              <a:buSzPct val="120000"/>
              <a:buNone/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Variability in loads and dimensions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Formation of platoons on the fly</a:t>
            </a:r>
          </a:p>
          <a:p>
            <a:pPr>
              <a:lnSpc>
                <a:spcPct val="120000"/>
              </a:lnSpc>
            </a:pP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6375F-4EF4-451B-9285-686CFE404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A1B602-CD3E-AC41-8242-DD367490E7D3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755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D19B-2D56-4292-B880-82C2FA9C1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WP5 </a:t>
            </a:r>
            <a:r>
              <a:rPr lang="nl-NL" dirty="0" err="1"/>
              <a:t>Testing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Demonstration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2EB72-DDB3-4B43-9B64-7B245F494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19" y="1718971"/>
            <a:ext cx="10972800" cy="446929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Clr>
                <a:schemeClr val="accent1"/>
              </a:buClr>
              <a:buSzPct val="120000"/>
              <a:buNone/>
            </a:pPr>
            <a:r>
              <a:rPr lang="en-GB" sz="3000" b="1" dirty="0">
                <a:solidFill>
                  <a:schemeClr val="accent1"/>
                </a:solidFill>
              </a:rPr>
              <a:t>Objectives:</a:t>
            </a:r>
          </a:p>
          <a:p>
            <a:pPr marL="0" indent="0">
              <a:lnSpc>
                <a:spcPct val="110000"/>
              </a:lnSpc>
              <a:buClr>
                <a:schemeClr val="accent1"/>
              </a:buClr>
              <a:buSzPct val="120000"/>
              <a:buNone/>
            </a:pPr>
            <a:r>
              <a:rPr lang="en-GB" sz="2800" b="1" dirty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110000"/>
              </a:lnSpc>
              <a:buClr>
                <a:schemeClr val="accent1"/>
              </a:buClr>
              <a:buSzPct val="120000"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Technical evaluation of the generic multi-brand platooning solution</a:t>
            </a:r>
          </a:p>
          <a:p>
            <a:pPr>
              <a:lnSpc>
                <a:spcPct val="110000"/>
              </a:lnSpc>
              <a:buClr>
                <a:schemeClr val="accent1"/>
              </a:buClr>
              <a:buSzPct val="120000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10000"/>
              </a:lnSpc>
              <a:buClr>
                <a:schemeClr val="accent1"/>
              </a:buClr>
              <a:buSzPct val="120000"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Definition of methodology and test plan; incl. data acquisition plan and KPI’s</a:t>
            </a:r>
          </a:p>
          <a:p>
            <a:pPr>
              <a:lnSpc>
                <a:spcPct val="110000"/>
              </a:lnSpc>
              <a:buClr>
                <a:schemeClr val="accent1"/>
              </a:buClr>
              <a:buSzPct val="120000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10000"/>
              </a:lnSpc>
              <a:buClr>
                <a:schemeClr val="accent1"/>
              </a:buClr>
              <a:buSzPct val="120000"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Validation of the generic solution via physical tests on test tracks</a:t>
            </a:r>
          </a:p>
          <a:p>
            <a:pPr>
              <a:lnSpc>
                <a:spcPct val="110000"/>
              </a:lnSpc>
              <a:buClr>
                <a:schemeClr val="accent1"/>
              </a:buClr>
              <a:buSzPct val="120000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10000"/>
              </a:lnSpc>
              <a:buClr>
                <a:schemeClr val="accent1"/>
              </a:buClr>
              <a:buSzPct val="120000"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Multi-brand platooning testing on public roads</a:t>
            </a:r>
          </a:p>
          <a:p>
            <a:pPr>
              <a:lnSpc>
                <a:spcPct val="110000"/>
              </a:lnSpc>
              <a:buClr>
                <a:schemeClr val="accent1"/>
              </a:buClr>
              <a:buSzPct val="120000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10000"/>
              </a:lnSpc>
              <a:buClr>
                <a:schemeClr val="accent1"/>
              </a:buClr>
              <a:buSzPct val="120000"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Demonstration of the multi-brand platoon solution on public roads</a:t>
            </a:r>
          </a:p>
          <a:p>
            <a:pPr>
              <a:lnSpc>
                <a:spcPct val="110000"/>
              </a:lnSpc>
            </a:pP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F28C2-E0C2-41C7-B467-FDC6C168D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A1B602-CD3E-AC41-8242-DD367490E7D3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927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D1171137-B03F-A248-8D01-8246C8297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66676"/>
            <a:ext cx="12191999" cy="60160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About</a:t>
            </a:r>
            <a:r>
              <a:rPr lang="en-US" dirty="0"/>
              <a:t> </a:t>
            </a:r>
            <a:br>
              <a:rPr lang="en-US" dirty="0"/>
            </a:br>
            <a:r>
              <a:rPr lang="en-US" sz="4800" b="1" dirty="0">
                <a:solidFill>
                  <a:schemeClr val="tx2"/>
                </a:solidFill>
              </a:rPr>
              <a:t>The Results</a:t>
            </a:r>
          </a:p>
        </p:txBody>
      </p:sp>
    </p:spTree>
    <p:extLst>
      <p:ext uri="{BB962C8B-B14F-4D97-AF65-F5344CB8AC3E}">
        <p14:creationId xmlns:p14="http://schemas.microsoft.com/office/powerpoint/2010/main" val="274308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57177-0CA1-A443-940E-050C58AB1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Important </a:t>
            </a:r>
            <a:r>
              <a:rPr lang="nl-NL" dirty="0" err="1"/>
              <a:t>Milestones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F720DD-00B6-2D46-AF54-BA874780F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75175" y="6581878"/>
            <a:ext cx="6896201" cy="224541"/>
          </a:xfrm>
        </p:spPr>
        <p:txBody>
          <a:bodyPr/>
          <a:lstStyle/>
          <a:p>
            <a:fld id="{60A1B602-CD3E-AC41-8242-DD367490E7D3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67" name="Afbeelding 66">
            <a:extLst>
              <a:ext uri="{FF2B5EF4-FFF2-40B4-BE49-F238E27FC236}">
                <a16:creationId xmlns:a16="http://schemas.microsoft.com/office/drawing/2014/main" id="{7789846D-C43B-F54B-884A-605E7AACF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1" r="14561" b="7609"/>
          <a:stretch/>
        </p:blipFill>
        <p:spPr>
          <a:xfrm>
            <a:off x="0" y="3692904"/>
            <a:ext cx="12192000" cy="3244608"/>
          </a:xfrm>
          <a:prstGeom prst="rect">
            <a:avLst/>
          </a:prstGeom>
        </p:spPr>
      </p:pic>
      <p:grpSp>
        <p:nvGrpSpPr>
          <p:cNvPr id="76" name="Groep 75">
            <a:extLst>
              <a:ext uri="{FF2B5EF4-FFF2-40B4-BE49-F238E27FC236}">
                <a16:creationId xmlns:a16="http://schemas.microsoft.com/office/drawing/2014/main" id="{291797EE-4321-C84A-8575-BE542FBCA5C6}"/>
              </a:ext>
            </a:extLst>
          </p:cNvPr>
          <p:cNvGrpSpPr/>
          <p:nvPr/>
        </p:nvGrpSpPr>
        <p:grpSpPr>
          <a:xfrm>
            <a:off x="503294" y="3283127"/>
            <a:ext cx="874644" cy="2600837"/>
            <a:chOff x="503582" y="2160504"/>
            <a:chExt cx="1007166" cy="2806575"/>
          </a:xfrm>
        </p:grpSpPr>
        <p:sp>
          <p:nvSpPr>
            <p:cNvPr id="72" name="Ponsband 71">
              <a:extLst>
                <a:ext uri="{FF2B5EF4-FFF2-40B4-BE49-F238E27FC236}">
                  <a16:creationId xmlns:a16="http://schemas.microsoft.com/office/drawing/2014/main" id="{423A422C-695E-BA4C-9DD7-112D32680407}"/>
                </a:ext>
              </a:extLst>
            </p:cNvPr>
            <p:cNvSpPr/>
            <p:nvPr/>
          </p:nvSpPr>
          <p:spPr>
            <a:xfrm>
              <a:off x="503582" y="2160504"/>
              <a:ext cx="1007166" cy="845912"/>
            </a:xfrm>
            <a:prstGeom prst="flowChartPunchedTap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3" name="Tekstvak 72">
              <a:extLst>
                <a:ext uri="{FF2B5EF4-FFF2-40B4-BE49-F238E27FC236}">
                  <a16:creationId xmlns:a16="http://schemas.microsoft.com/office/drawing/2014/main" id="{E069F787-1306-AD45-ABE0-EF848D8CA933}"/>
                </a:ext>
              </a:extLst>
            </p:cNvPr>
            <p:cNvSpPr txBox="1"/>
            <p:nvPr/>
          </p:nvSpPr>
          <p:spPr>
            <a:xfrm>
              <a:off x="625663" y="2398794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2018</a:t>
              </a:r>
            </a:p>
          </p:txBody>
        </p:sp>
        <p:cxnSp>
          <p:nvCxnSpPr>
            <p:cNvPr id="75" name="Rechte verbindingslijn 74">
              <a:extLst>
                <a:ext uri="{FF2B5EF4-FFF2-40B4-BE49-F238E27FC236}">
                  <a16:creationId xmlns:a16="http://schemas.microsoft.com/office/drawing/2014/main" id="{C6EBACD4-CFAF-9B48-81E1-3AAAD1024F6F}"/>
                </a:ext>
              </a:extLst>
            </p:cNvPr>
            <p:cNvCxnSpPr>
              <a:cxnSpLocks/>
            </p:cNvCxnSpPr>
            <p:nvPr/>
          </p:nvCxnSpPr>
          <p:spPr>
            <a:xfrm>
              <a:off x="530086" y="2894469"/>
              <a:ext cx="14420" cy="20726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11">
            <a:extLst>
              <a:ext uri="{FF2B5EF4-FFF2-40B4-BE49-F238E27FC236}">
                <a16:creationId xmlns:a16="http://schemas.microsoft.com/office/drawing/2014/main" id="{76A844B0-8DA6-2F40-AC40-F759FA4DD44A}"/>
              </a:ext>
            </a:extLst>
          </p:cNvPr>
          <p:cNvSpPr txBox="1"/>
          <p:nvPr/>
        </p:nvSpPr>
        <p:spPr>
          <a:xfrm>
            <a:off x="552086" y="4195382"/>
            <a:ext cx="1938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June: 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Kick off </a:t>
            </a:r>
          </a:p>
        </p:txBody>
      </p:sp>
      <p:grpSp>
        <p:nvGrpSpPr>
          <p:cNvPr id="92" name="Groep 91">
            <a:extLst>
              <a:ext uri="{FF2B5EF4-FFF2-40B4-BE49-F238E27FC236}">
                <a16:creationId xmlns:a16="http://schemas.microsoft.com/office/drawing/2014/main" id="{F6627353-5BD6-AF45-BFE1-C7A494D6009F}"/>
              </a:ext>
            </a:extLst>
          </p:cNvPr>
          <p:cNvGrpSpPr/>
          <p:nvPr/>
        </p:nvGrpSpPr>
        <p:grpSpPr>
          <a:xfrm>
            <a:off x="2619830" y="2500482"/>
            <a:ext cx="874644" cy="3661780"/>
            <a:chOff x="503582" y="2160504"/>
            <a:chExt cx="1007166" cy="3831188"/>
          </a:xfrm>
        </p:grpSpPr>
        <p:sp>
          <p:nvSpPr>
            <p:cNvPr id="93" name="Ponsband 92">
              <a:extLst>
                <a:ext uri="{FF2B5EF4-FFF2-40B4-BE49-F238E27FC236}">
                  <a16:creationId xmlns:a16="http://schemas.microsoft.com/office/drawing/2014/main" id="{F56309F0-BCCF-0344-9814-9EFF61D7FC7C}"/>
                </a:ext>
              </a:extLst>
            </p:cNvPr>
            <p:cNvSpPr/>
            <p:nvPr/>
          </p:nvSpPr>
          <p:spPr>
            <a:xfrm>
              <a:off x="503582" y="2160504"/>
              <a:ext cx="1007166" cy="845912"/>
            </a:xfrm>
            <a:prstGeom prst="flowChartPunchedTap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94" name="Tekstvak 93">
              <a:extLst>
                <a:ext uri="{FF2B5EF4-FFF2-40B4-BE49-F238E27FC236}">
                  <a16:creationId xmlns:a16="http://schemas.microsoft.com/office/drawing/2014/main" id="{52934C9D-4D93-604C-BE62-68ABDD58DB81}"/>
                </a:ext>
              </a:extLst>
            </p:cNvPr>
            <p:cNvSpPr txBox="1"/>
            <p:nvPr/>
          </p:nvSpPr>
          <p:spPr>
            <a:xfrm>
              <a:off x="625663" y="2398794"/>
              <a:ext cx="803328" cy="386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2019</a:t>
              </a:r>
            </a:p>
          </p:txBody>
        </p:sp>
        <p:cxnSp>
          <p:nvCxnSpPr>
            <p:cNvPr id="95" name="Rechte verbindingslijn 94">
              <a:extLst>
                <a:ext uri="{FF2B5EF4-FFF2-40B4-BE49-F238E27FC236}">
                  <a16:creationId xmlns:a16="http://schemas.microsoft.com/office/drawing/2014/main" id="{A202DBAF-299B-364C-95B6-8A0158402C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582" y="2894469"/>
              <a:ext cx="26504" cy="30972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ep 95">
            <a:extLst>
              <a:ext uri="{FF2B5EF4-FFF2-40B4-BE49-F238E27FC236}">
                <a16:creationId xmlns:a16="http://schemas.microsoft.com/office/drawing/2014/main" id="{D306C20B-8AE1-0D4E-91F6-0E507D21D5DF}"/>
              </a:ext>
            </a:extLst>
          </p:cNvPr>
          <p:cNvGrpSpPr/>
          <p:nvPr/>
        </p:nvGrpSpPr>
        <p:grpSpPr>
          <a:xfrm>
            <a:off x="5921830" y="1703230"/>
            <a:ext cx="874644" cy="3597790"/>
            <a:chOff x="503582" y="2160504"/>
            <a:chExt cx="1007166" cy="3764238"/>
          </a:xfrm>
        </p:grpSpPr>
        <p:sp>
          <p:nvSpPr>
            <p:cNvPr id="97" name="Ponsband 96">
              <a:extLst>
                <a:ext uri="{FF2B5EF4-FFF2-40B4-BE49-F238E27FC236}">
                  <a16:creationId xmlns:a16="http://schemas.microsoft.com/office/drawing/2014/main" id="{5249826A-5019-C442-9DE7-8AA1980C8354}"/>
                </a:ext>
              </a:extLst>
            </p:cNvPr>
            <p:cNvSpPr/>
            <p:nvPr/>
          </p:nvSpPr>
          <p:spPr>
            <a:xfrm>
              <a:off x="503582" y="2160504"/>
              <a:ext cx="1007166" cy="845912"/>
            </a:xfrm>
            <a:prstGeom prst="flowChartPunchedTap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98" name="Tekstvak 97">
              <a:extLst>
                <a:ext uri="{FF2B5EF4-FFF2-40B4-BE49-F238E27FC236}">
                  <a16:creationId xmlns:a16="http://schemas.microsoft.com/office/drawing/2014/main" id="{E5B338B6-3312-8349-97C3-4C4990FA75C6}"/>
                </a:ext>
              </a:extLst>
            </p:cNvPr>
            <p:cNvSpPr txBox="1"/>
            <p:nvPr/>
          </p:nvSpPr>
          <p:spPr>
            <a:xfrm>
              <a:off x="625663" y="2398794"/>
              <a:ext cx="803328" cy="386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2020</a:t>
              </a:r>
            </a:p>
          </p:txBody>
        </p: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85557AE2-13B2-024B-B979-CB891F18C15D}"/>
                </a:ext>
              </a:extLst>
            </p:cNvPr>
            <p:cNvCxnSpPr>
              <a:cxnSpLocks/>
            </p:cNvCxnSpPr>
            <p:nvPr/>
          </p:nvCxnSpPr>
          <p:spPr>
            <a:xfrm>
              <a:off x="530086" y="2894469"/>
              <a:ext cx="0" cy="30302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ep 99">
            <a:extLst>
              <a:ext uri="{FF2B5EF4-FFF2-40B4-BE49-F238E27FC236}">
                <a16:creationId xmlns:a16="http://schemas.microsoft.com/office/drawing/2014/main" id="{7499E27A-A897-2A44-B82B-49BFF5E082EF}"/>
              </a:ext>
            </a:extLst>
          </p:cNvPr>
          <p:cNvGrpSpPr/>
          <p:nvPr/>
        </p:nvGrpSpPr>
        <p:grpSpPr>
          <a:xfrm>
            <a:off x="9030438" y="1480410"/>
            <a:ext cx="874644" cy="4180978"/>
            <a:chOff x="503582" y="2160504"/>
            <a:chExt cx="1007166" cy="4374407"/>
          </a:xfrm>
        </p:grpSpPr>
        <p:sp>
          <p:nvSpPr>
            <p:cNvPr id="101" name="Ponsband 100">
              <a:extLst>
                <a:ext uri="{FF2B5EF4-FFF2-40B4-BE49-F238E27FC236}">
                  <a16:creationId xmlns:a16="http://schemas.microsoft.com/office/drawing/2014/main" id="{4ABDE4DF-E2DA-5742-8B90-67F9E36A00E2}"/>
                </a:ext>
              </a:extLst>
            </p:cNvPr>
            <p:cNvSpPr/>
            <p:nvPr/>
          </p:nvSpPr>
          <p:spPr>
            <a:xfrm>
              <a:off x="503582" y="2160504"/>
              <a:ext cx="1007166" cy="845912"/>
            </a:xfrm>
            <a:prstGeom prst="flowChartPunchedTape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2" name="Tekstvak 101">
              <a:extLst>
                <a:ext uri="{FF2B5EF4-FFF2-40B4-BE49-F238E27FC236}">
                  <a16:creationId xmlns:a16="http://schemas.microsoft.com/office/drawing/2014/main" id="{BE5FD42B-4C7A-E143-BC19-FEA9A3AACC26}"/>
                </a:ext>
              </a:extLst>
            </p:cNvPr>
            <p:cNvSpPr txBox="1"/>
            <p:nvPr/>
          </p:nvSpPr>
          <p:spPr>
            <a:xfrm>
              <a:off x="625663" y="2398794"/>
              <a:ext cx="803328" cy="386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2021</a:t>
              </a:r>
            </a:p>
          </p:txBody>
        </p:sp>
        <p:cxnSp>
          <p:nvCxnSpPr>
            <p:cNvPr id="103" name="Rechte verbindingslijn 102">
              <a:extLst>
                <a:ext uri="{FF2B5EF4-FFF2-40B4-BE49-F238E27FC236}">
                  <a16:creationId xmlns:a16="http://schemas.microsoft.com/office/drawing/2014/main" id="{B1FCF8AD-7C2F-A242-AB37-827F7CBCAF6E}"/>
                </a:ext>
              </a:extLst>
            </p:cNvPr>
            <p:cNvCxnSpPr>
              <a:cxnSpLocks/>
            </p:cNvCxnSpPr>
            <p:nvPr/>
          </p:nvCxnSpPr>
          <p:spPr>
            <a:xfrm>
              <a:off x="530086" y="2894469"/>
              <a:ext cx="10525" cy="3640442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8">
            <a:extLst>
              <a:ext uri="{FF2B5EF4-FFF2-40B4-BE49-F238E27FC236}">
                <a16:creationId xmlns:a16="http://schemas.microsoft.com/office/drawing/2014/main" id="{8908E9A9-6532-B74C-85DA-197B7EB84A75}"/>
              </a:ext>
            </a:extLst>
          </p:cNvPr>
          <p:cNvSpPr txBox="1"/>
          <p:nvPr/>
        </p:nvSpPr>
        <p:spPr>
          <a:xfrm>
            <a:off x="5969142" y="2715697"/>
            <a:ext cx="24693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April: </a:t>
            </a:r>
          </a:p>
          <a:p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Multibrand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platooning test tracks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November: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Impact: results on business model and market needs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5" name="TextBox 15">
            <a:extLst>
              <a:ext uri="{FF2B5EF4-FFF2-40B4-BE49-F238E27FC236}">
                <a16:creationId xmlns:a16="http://schemas.microsoft.com/office/drawing/2014/main" id="{611ADC06-3D72-5449-8EDC-0C33978868A0}"/>
              </a:ext>
            </a:extLst>
          </p:cNvPr>
          <p:cNvSpPr txBox="1"/>
          <p:nvPr/>
        </p:nvSpPr>
        <p:spPr>
          <a:xfrm>
            <a:off x="2650711" y="3498836"/>
            <a:ext cx="2852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tx1">
                    <a:lumMod val="65000"/>
                    <a:lumOff val="35000"/>
                  </a:schemeClr>
                </a:solidFill>
              </a:rPr>
              <a:t>February: 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Definition of specifications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August: 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 functions &amp; SW ready for implementation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7" name="Rechthoek 106">
            <a:extLst>
              <a:ext uri="{FF2B5EF4-FFF2-40B4-BE49-F238E27FC236}">
                <a16:creationId xmlns:a16="http://schemas.microsoft.com/office/drawing/2014/main" id="{74D06F14-CC82-CA47-862D-B2108CB42651}"/>
              </a:ext>
            </a:extLst>
          </p:cNvPr>
          <p:cNvSpPr/>
          <p:nvPr/>
        </p:nvSpPr>
        <p:spPr>
          <a:xfrm>
            <a:off x="9062595" y="2608248"/>
            <a:ext cx="25576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February: 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Impact: effects of platoons on infrastructure</a:t>
            </a:r>
          </a:p>
        </p:txBody>
      </p:sp>
      <p:sp>
        <p:nvSpPr>
          <p:cNvPr id="108" name="Rechthoek 107">
            <a:extLst>
              <a:ext uri="{FF2B5EF4-FFF2-40B4-BE49-F238E27FC236}">
                <a16:creationId xmlns:a16="http://schemas.microsoft.com/office/drawing/2014/main" id="{A94BDBB9-BE93-D84A-83EA-C29245203A91}"/>
              </a:ext>
            </a:extLst>
          </p:cNvPr>
          <p:cNvSpPr/>
          <p:nvPr/>
        </p:nvSpPr>
        <p:spPr>
          <a:xfrm>
            <a:off x="9071161" y="3999811"/>
            <a:ext cx="2917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 2021: 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Closure with public demo</a:t>
            </a:r>
          </a:p>
        </p:txBody>
      </p:sp>
    </p:spTree>
    <p:extLst>
      <p:ext uri="{BB962C8B-B14F-4D97-AF65-F5344CB8AC3E}">
        <p14:creationId xmlns:p14="http://schemas.microsoft.com/office/powerpoint/2010/main" val="1186383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2C4C5-B90A-41E8-9574-A031F3A14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Main</a:t>
            </a:r>
            <a:r>
              <a:rPr lang="nl-NL" dirty="0"/>
              <a:t> project deliverables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70AAD-FF4C-4589-AF5B-C13DD3DC2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75498"/>
            <a:ext cx="11362006" cy="471410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SzPct val="120000"/>
            </a:pP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Functional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specifications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different levels of </a:t>
            </a: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multi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-brand </a:t>
            </a: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platooning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120000"/>
            </a:pP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Inputs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</a:t>
            </a: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standardization</a:t>
            </a:r>
            <a:endParaRPr lang="nl-NL" sz="2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SzPct val="120000"/>
            </a:pP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Implementation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a </a:t>
            </a: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reference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design </a:t>
            </a: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layer</a:t>
            </a:r>
            <a:endParaRPr lang="nl-NL" sz="2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SzPct val="120000"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Development, verification and validation of  multi-brand platooning</a:t>
            </a:r>
            <a:endParaRPr lang="nl-NL" sz="2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SzPct val="120000"/>
            </a:pP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Virtual </a:t>
            </a: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real life </a:t>
            </a: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validation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by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simulation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on test tracks </a:t>
            </a: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public </a:t>
            </a: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roads</a:t>
            </a:r>
            <a:endParaRPr lang="nl-NL" sz="2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SzPct val="120000"/>
            </a:pP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Assessment of </a:t>
            </a: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economic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environmental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impact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120000"/>
            </a:pP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Demonstration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multi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-brand </a:t>
            </a: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platooning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public </a:t>
            </a: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roads</a:t>
            </a:r>
            <a:endParaRPr lang="nl-NL" sz="2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33ECB-E0F2-496B-8B0D-AD8F5CD13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A1B602-CD3E-AC41-8242-DD367490E7D3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7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4C137E72-E426-4FAB-819F-98F0D0228ACF}"/>
              </a:ext>
            </a:extLst>
          </p:cNvPr>
          <p:cNvSpPr txBox="1">
            <a:spLocks/>
          </p:cNvSpPr>
          <p:nvPr/>
        </p:nvSpPr>
        <p:spPr>
          <a:xfrm>
            <a:off x="1385453" y="1207872"/>
            <a:ext cx="9421091" cy="175471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</a:rPr>
              <a:t>Thank you for your attention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8FA626A-767E-4EEB-AE64-9C2A29D7E6B1}"/>
              </a:ext>
            </a:extLst>
          </p:cNvPr>
          <p:cNvSpPr txBox="1">
            <a:spLocks/>
          </p:cNvSpPr>
          <p:nvPr/>
        </p:nvSpPr>
        <p:spPr>
          <a:xfrm>
            <a:off x="3409641" y="3874668"/>
            <a:ext cx="5372714" cy="11611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 baseline="0">
                <a:solidFill>
                  <a:srgbClr val="1D46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 baseline="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 baseline="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 baseline="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hlinkClick r:id="rId2"/>
              </a:rPr>
              <a:t>platooningensemble.eu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Consortium leader Marika.hoedemaeker@tno.nl</a:t>
            </a:r>
          </a:p>
        </p:txBody>
      </p:sp>
    </p:spTree>
    <p:extLst>
      <p:ext uri="{BB962C8B-B14F-4D97-AF65-F5344CB8AC3E}">
        <p14:creationId xmlns:p14="http://schemas.microsoft.com/office/powerpoint/2010/main" val="29832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FA244A2-8370-C243-8CEA-C2D9E65F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66676"/>
            <a:ext cx="12191999" cy="60160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About</a:t>
            </a:r>
            <a:r>
              <a:rPr lang="en-US" dirty="0"/>
              <a:t> </a:t>
            </a:r>
            <a:br>
              <a:rPr lang="en-US" dirty="0"/>
            </a:br>
            <a:r>
              <a:rPr lang="en-US" sz="4800" b="1" dirty="0">
                <a:solidFill>
                  <a:schemeClr val="tx2"/>
                </a:solidFill>
              </a:rPr>
              <a:t>ENSEMBLE</a:t>
            </a:r>
          </a:p>
        </p:txBody>
      </p:sp>
    </p:spTree>
    <p:extLst>
      <p:ext uri="{BB962C8B-B14F-4D97-AF65-F5344CB8AC3E}">
        <p14:creationId xmlns:p14="http://schemas.microsoft.com/office/powerpoint/2010/main" val="206654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5E503144-F60C-3348-A988-F4BD1E7FF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172" y="1536637"/>
            <a:ext cx="4821028" cy="4952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A93CE9-28EF-4EBA-A42F-C61CCA591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96" y="393637"/>
            <a:ext cx="5176973" cy="1143000"/>
          </a:xfrm>
        </p:spPr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>ENSEMBLE </a:t>
            </a:r>
            <a:r>
              <a:rPr lang="nl-NL" dirty="0" err="1">
                <a:solidFill>
                  <a:schemeClr val="tx2"/>
                </a:solidFill>
              </a:rPr>
              <a:t>facts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8FA75-D280-4D51-B57A-70BFC3990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A1B602-CD3E-AC41-8242-DD367490E7D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03A19E-A6D8-443C-BBF5-40ED4CD76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659" y="1890806"/>
            <a:ext cx="4715541" cy="4432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SzPct val="125000"/>
            </a:pPr>
            <a:r>
              <a:rPr lang="en-US" sz="2400" dirty="0">
                <a:solidFill>
                  <a:schemeClr val="bg1"/>
                </a:solidFill>
              </a:rPr>
              <a:t>Innovation Action no. 769115</a:t>
            </a:r>
          </a:p>
          <a:p>
            <a:pPr>
              <a:buSzPct val="125000"/>
            </a:pPr>
            <a:r>
              <a:rPr lang="en-US" sz="2400" dirty="0">
                <a:solidFill>
                  <a:schemeClr val="bg1"/>
                </a:solidFill>
              </a:rPr>
              <a:t>3 year EU project, started June 1</a:t>
            </a:r>
            <a:r>
              <a:rPr lang="en-US" sz="2400" baseline="30000" dirty="0">
                <a:solidFill>
                  <a:schemeClr val="bg1"/>
                </a:solidFill>
              </a:rPr>
              <a:t>st</a:t>
            </a:r>
            <a:r>
              <a:rPr lang="en-US" sz="2400" dirty="0">
                <a:solidFill>
                  <a:schemeClr val="bg1"/>
                </a:solidFill>
              </a:rPr>
              <a:t> 2018</a:t>
            </a:r>
          </a:p>
          <a:p>
            <a:pPr>
              <a:lnSpc>
                <a:spcPct val="200000"/>
              </a:lnSpc>
              <a:buSzPct val="125000"/>
            </a:pPr>
            <a:r>
              <a:rPr lang="en-US" sz="2400" dirty="0">
                <a:solidFill>
                  <a:schemeClr val="bg1"/>
                </a:solidFill>
              </a:rPr>
              <a:t>20 million euro EC funding</a:t>
            </a:r>
          </a:p>
          <a:p>
            <a:pPr>
              <a:buSzPct val="125000"/>
            </a:pPr>
            <a:r>
              <a:rPr lang="en-US" sz="2400" dirty="0">
                <a:solidFill>
                  <a:schemeClr val="bg1"/>
                </a:solidFill>
              </a:rPr>
              <a:t>20 partners, representing the full value chain of the automotive sector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87CD12-1716-E04C-A1B8-9E372B947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503" y="1536637"/>
            <a:ext cx="5148379" cy="4966932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1594DB3F-C70F-3246-818C-D2D1B5F4E88D}"/>
              </a:ext>
            </a:extLst>
          </p:cNvPr>
          <p:cNvSpPr/>
          <p:nvPr/>
        </p:nvSpPr>
        <p:spPr>
          <a:xfrm>
            <a:off x="288022" y="2136444"/>
            <a:ext cx="5012398" cy="444737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</a:rPr>
              <a:t>The European truck manufacturers:</a:t>
            </a:r>
            <a:br>
              <a:rPr lang="en-US" sz="1600" b="1" dirty="0">
                <a:solidFill>
                  <a:srgbClr val="00B0F0"/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DAF, DAIMLER, IVECO, MAN, SCANIA, VOLVO Group (Volvo trucks and Renault trucks)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</a:rPr>
              <a:t>CLEPA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represents the European suppliers 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automotive equipment and components.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</a:rPr>
              <a:t>Suppliers: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Bosch, Brembo, Continental,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Daimler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Fleetboard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NXP, WABCO, ZF 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</a:rPr>
              <a:t>ERTICO: 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Link to the European 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Truck Platooning Community.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</a:rPr>
              <a:t>Knowledge partners: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IDIADA, IFSTTAR, KTH, VU Brussel.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DD0C57A-247D-3441-8D00-0710D2CF6DC2}"/>
              </a:ext>
            </a:extLst>
          </p:cNvPr>
          <p:cNvSpPr/>
          <p:nvPr/>
        </p:nvSpPr>
        <p:spPr>
          <a:xfrm>
            <a:off x="0" y="0"/>
            <a:ext cx="5300420" cy="68847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E16E201-196E-BF4D-B682-E22B4DD2B5D5}"/>
              </a:ext>
            </a:extLst>
          </p:cNvPr>
          <p:cNvSpPr/>
          <p:nvPr/>
        </p:nvSpPr>
        <p:spPr>
          <a:xfrm>
            <a:off x="168561" y="1631915"/>
            <a:ext cx="63909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ENSEMBLE project is coordinated by TNO in collaboration with:</a:t>
            </a:r>
          </a:p>
        </p:txBody>
      </p:sp>
    </p:spTree>
    <p:extLst>
      <p:ext uri="{BB962C8B-B14F-4D97-AF65-F5344CB8AC3E}">
        <p14:creationId xmlns:p14="http://schemas.microsoft.com/office/powerpoint/2010/main" val="3853738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CEABF-1149-4DD6-8CED-49401749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 </a:t>
            </a:r>
            <a:r>
              <a:rPr lang="nl-NL" dirty="0" err="1"/>
              <a:t>objectives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4F138-25E7-49FD-8AEC-558E6DA89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5" y="1775790"/>
            <a:ext cx="8282608" cy="435996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Clr>
                <a:srgbClr val="00B0F0"/>
              </a:buClr>
              <a:buSzPct val="120000"/>
              <a:buNone/>
            </a:pPr>
            <a:r>
              <a:rPr lang="en-US" sz="2700" b="1" dirty="0">
                <a:solidFill>
                  <a:schemeClr val="tx2"/>
                </a:solidFill>
                <a:latin typeface="+mn-lt"/>
              </a:rPr>
              <a:t>To pave the way for the adoption of multi-brand truck platooning in Europe, by </a:t>
            </a:r>
          </a:p>
          <a:p>
            <a:pPr>
              <a:lnSpc>
                <a:spcPct val="120000"/>
              </a:lnSpc>
              <a:buClr>
                <a:srgbClr val="00B0F0"/>
              </a:buClr>
              <a:buSzPct val="1200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Aligning and working on standardization</a:t>
            </a:r>
          </a:p>
          <a:p>
            <a:pPr>
              <a:lnSpc>
                <a:spcPct val="120000"/>
              </a:lnSpc>
              <a:buClr>
                <a:srgbClr val="00B0F0"/>
              </a:buClr>
              <a:buSzPct val="1200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Implementing Platooning Level A for deployment 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SzPct val="1200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Demonstrating up to 7 differently branded trucks in one platoon </a:t>
            </a:r>
          </a:p>
          <a:p>
            <a:pPr lvl="1">
              <a:lnSpc>
                <a:spcPct val="120000"/>
              </a:lnSpc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Under real world traffic conditions </a:t>
            </a:r>
          </a:p>
          <a:p>
            <a:pPr lvl="1">
              <a:lnSpc>
                <a:spcPct val="120000"/>
              </a:lnSpc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Across (national) borders</a:t>
            </a:r>
          </a:p>
          <a:p>
            <a:pPr>
              <a:lnSpc>
                <a:spcPct val="120000"/>
              </a:lnSpc>
              <a:buClr>
                <a:srgbClr val="00B0F0"/>
              </a:buClr>
              <a:buSzPct val="1200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Assessing impacts on traffic safety, throughput and fuel economy</a:t>
            </a:r>
          </a:p>
          <a:p>
            <a:pPr>
              <a:lnSpc>
                <a:spcPct val="120000"/>
              </a:lnSpc>
            </a:pP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B2BC9-16D1-400D-B875-D2B879D7D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A1B602-CD3E-AC41-8242-DD367490E7D3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C7D741C-0039-4C4E-912A-3572961C6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7251" y="4377008"/>
            <a:ext cx="2179621" cy="175874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5533BB6-05E7-A245-BF26-1192E6671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111" y="1534834"/>
            <a:ext cx="2878935" cy="189416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ACE0270-B404-8646-A890-ED0BFE05E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4256" y="3585135"/>
            <a:ext cx="2878943" cy="56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46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67528-67B3-4D09-A277-FDF16A41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>Truck </a:t>
            </a:r>
            <a:r>
              <a:rPr lang="nl-NL" dirty="0" err="1">
                <a:solidFill>
                  <a:schemeClr val="tx2"/>
                </a:solidFill>
              </a:rPr>
              <a:t>platooning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and</a:t>
            </a:r>
            <a:r>
              <a:rPr lang="nl-NL" dirty="0">
                <a:solidFill>
                  <a:schemeClr val="tx2"/>
                </a:solidFill>
              </a:rPr>
              <a:t> ENSEMBLE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F3B32-4E05-4F75-BE22-1C7043B80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66806"/>
            <a:ext cx="11023600" cy="494839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Clr>
                <a:srgbClr val="00B0F0"/>
              </a:buClr>
              <a:buSzPct val="130000"/>
              <a:buNone/>
            </a:pPr>
            <a:r>
              <a:rPr lang="nl-NL" b="1" dirty="0" err="1">
                <a:solidFill>
                  <a:schemeClr val="accent1"/>
                </a:solidFill>
              </a:rPr>
              <a:t>Societal</a:t>
            </a:r>
            <a:r>
              <a:rPr lang="nl-NL" b="1" dirty="0">
                <a:solidFill>
                  <a:schemeClr val="accent1"/>
                </a:solidFill>
              </a:rPr>
              <a:t> impact:</a:t>
            </a:r>
          </a:p>
          <a:p>
            <a:pPr>
              <a:lnSpc>
                <a:spcPct val="110000"/>
              </a:lnSpc>
              <a:buClr>
                <a:srgbClr val="00B0F0"/>
              </a:buClr>
              <a:buSzPct val="130000"/>
              <a:buFont typeface="Arial" panose="020B0604020202020204" pitchFamily="34" charset="0"/>
              <a:buChar char="•"/>
            </a:pP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Truck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platooning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holds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potential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improve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road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safety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reduce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emissions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increase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transport efficiency.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SzPct val="130000"/>
              <a:buFont typeface="Arial" panose="020B0604020202020204" pitchFamily="34" charset="0"/>
              <a:buChar char="•"/>
            </a:pP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achieve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next step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towards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deployment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an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integral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000" i="1" dirty="0" err="1">
                <a:solidFill>
                  <a:schemeClr val="bg2">
                    <a:lumMod val="50000"/>
                  </a:schemeClr>
                </a:solidFill>
              </a:rPr>
              <a:t>multi</a:t>
            </a:r>
            <a:r>
              <a:rPr lang="nl-NL" sz="3000" i="1" dirty="0">
                <a:solidFill>
                  <a:schemeClr val="bg2">
                    <a:lumMod val="50000"/>
                  </a:schemeClr>
                </a:solidFill>
              </a:rPr>
              <a:t>-brand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approach is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required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0" indent="0">
              <a:buSzPct val="130000"/>
              <a:buNone/>
            </a:pP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nl-NL" b="1" dirty="0" err="1">
                <a:solidFill>
                  <a:schemeClr val="accent1"/>
                </a:solidFill>
              </a:rPr>
              <a:t>Ambition</a:t>
            </a:r>
            <a:r>
              <a:rPr lang="nl-NL" b="1" dirty="0">
                <a:solidFill>
                  <a:schemeClr val="accent1"/>
                </a:solidFill>
              </a:rPr>
              <a:t> ENSEMBLE: </a:t>
            </a:r>
          </a:p>
          <a:p>
            <a:pPr>
              <a:lnSpc>
                <a:spcPct val="110000"/>
              </a:lnSpc>
              <a:buClr>
                <a:srgbClr val="00B0F0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2">
                    <a:lumMod val="50000"/>
                  </a:schemeClr>
                </a:solidFill>
              </a:rPr>
              <a:t>The harmonisation of multi-brand specifications, realising a 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Multi-brand V2V communication protocol supporting all platooning levels, leading to</a:t>
            </a:r>
            <a:r>
              <a:rPr lang="en-US" dirty="0"/>
              <a:t> </a:t>
            </a:r>
            <a:r>
              <a:rPr lang="nl-NL" sz="3100" dirty="0" err="1">
                <a:solidFill>
                  <a:schemeClr val="bg2">
                    <a:lumMod val="50000"/>
                  </a:schemeClr>
                </a:solidFill>
              </a:rPr>
              <a:t>standards</a:t>
            </a:r>
            <a:r>
              <a:rPr lang="nl-NL" sz="3100" dirty="0">
                <a:solidFill>
                  <a:schemeClr val="bg2">
                    <a:lumMod val="50000"/>
                  </a:schemeClr>
                </a:solidFill>
              </a:rPr>
              <a:t> for </a:t>
            </a:r>
            <a:r>
              <a:rPr lang="nl-NL" sz="3100" i="1" dirty="0" err="1">
                <a:solidFill>
                  <a:schemeClr val="bg2">
                    <a:lumMod val="50000"/>
                  </a:schemeClr>
                </a:solidFill>
              </a:rPr>
              <a:t>multi</a:t>
            </a:r>
            <a:r>
              <a:rPr lang="nl-NL" sz="3100" i="1" dirty="0">
                <a:solidFill>
                  <a:schemeClr val="bg2">
                    <a:lumMod val="50000"/>
                  </a:schemeClr>
                </a:solidFill>
              </a:rPr>
              <a:t>-brand</a:t>
            </a:r>
            <a:r>
              <a:rPr lang="nl-NL" sz="3100" dirty="0">
                <a:solidFill>
                  <a:schemeClr val="bg2">
                    <a:lumMod val="50000"/>
                  </a:schemeClr>
                </a:solidFill>
              </a:rPr>
              <a:t> truck </a:t>
            </a:r>
            <a:r>
              <a:rPr lang="nl-NL" sz="3100" dirty="0" err="1">
                <a:solidFill>
                  <a:schemeClr val="bg2">
                    <a:lumMod val="50000"/>
                  </a:schemeClr>
                </a:solidFill>
              </a:rPr>
              <a:t>interoperability</a:t>
            </a:r>
            <a:r>
              <a:rPr lang="nl-NL" sz="31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SzPct val="130000"/>
              <a:buFont typeface="Arial" panose="020B0604020202020204" pitchFamily="34" charset="0"/>
              <a:buChar char="•"/>
            </a:pPr>
            <a:endParaRPr lang="nl-NL" sz="31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Clr>
                <a:srgbClr val="00B0F0"/>
              </a:buClr>
              <a:buSzPct val="130000"/>
              <a:buNone/>
            </a:pPr>
            <a:r>
              <a:rPr lang="nl-NL" b="1" dirty="0" err="1">
                <a:solidFill>
                  <a:schemeClr val="accent1"/>
                </a:solidFill>
              </a:rPr>
              <a:t>Platooning</a:t>
            </a:r>
            <a:r>
              <a:rPr lang="nl-NL" b="1" dirty="0">
                <a:solidFill>
                  <a:schemeClr val="accent1"/>
                </a:solidFill>
              </a:rPr>
              <a:t> Levels</a:t>
            </a:r>
          </a:p>
          <a:p>
            <a:pPr>
              <a:lnSpc>
                <a:spcPct val="110000"/>
              </a:lnSpc>
              <a:buClr>
                <a:srgbClr val="00B0F0"/>
              </a:buClr>
              <a:buSzPct val="130000"/>
              <a:buFont typeface="Arial" panose="020B0604020202020204" pitchFamily="34" charset="0"/>
              <a:buChar char="•"/>
            </a:pPr>
            <a:r>
              <a:rPr lang="nl-NL" sz="3100" dirty="0">
                <a:solidFill>
                  <a:schemeClr val="bg2">
                    <a:lumMod val="50000"/>
                  </a:schemeClr>
                </a:solidFill>
              </a:rPr>
              <a:t>The project has </a:t>
            </a:r>
            <a:r>
              <a:rPr lang="nl-NL" sz="3100" dirty="0" err="1">
                <a:solidFill>
                  <a:schemeClr val="bg2">
                    <a:lumMod val="50000"/>
                  </a:schemeClr>
                </a:solidFill>
              </a:rPr>
              <a:t>defined</a:t>
            </a:r>
            <a:r>
              <a:rPr lang="nl-NL" sz="3100" dirty="0">
                <a:solidFill>
                  <a:schemeClr val="bg2">
                    <a:lumMod val="50000"/>
                  </a:schemeClr>
                </a:solidFill>
              </a:rPr>
              <a:t> different </a:t>
            </a:r>
            <a:r>
              <a:rPr lang="nl-NL" sz="3100" dirty="0" err="1">
                <a:solidFill>
                  <a:schemeClr val="bg2">
                    <a:lumMod val="50000"/>
                  </a:schemeClr>
                </a:solidFill>
              </a:rPr>
              <a:t>platooning</a:t>
            </a:r>
            <a:r>
              <a:rPr lang="nl-NL" sz="3100" dirty="0">
                <a:solidFill>
                  <a:schemeClr val="bg2">
                    <a:lumMod val="50000"/>
                  </a:schemeClr>
                </a:solidFill>
              </a:rPr>
              <a:t> levels </a:t>
            </a:r>
            <a:r>
              <a:rPr lang="nl-NL" sz="3100" dirty="0" err="1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nl-NL" sz="3100" dirty="0">
                <a:solidFill>
                  <a:schemeClr val="bg2">
                    <a:lumMod val="50000"/>
                  </a:schemeClr>
                </a:solidFill>
              </a:rPr>
              <a:t> break down </a:t>
            </a:r>
            <a:r>
              <a:rPr lang="nl-NL" sz="3100" dirty="0" err="1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nl-NL" sz="3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100" dirty="0" err="1">
                <a:solidFill>
                  <a:schemeClr val="bg2">
                    <a:lumMod val="50000"/>
                  </a:schemeClr>
                </a:solidFill>
              </a:rPr>
              <a:t>complexity</a:t>
            </a:r>
            <a:r>
              <a:rPr lang="nl-NL" sz="3100" dirty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nl-NL" sz="3100" dirty="0" err="1">
                <a:solidFill>
                  <a:schemeClr val="bg2">
                    <a:lumMod val="50000"/>
                  </a:schemeClr>
                </a:solidFill>
              </a:rPr>
              <a:t>multi</a:t>
            </a:r>
            <a:r>
              <a:rPr lang="nl-NL" sz="3100" dirty="0">
                <a:solidFill>
                  <a:schemeClr val="bg2">
                    <a:lumMod val="50000"/>
                  </a:schemeClr>
                </a:solidFill>
              </a:rPr>
              <a:t>-brand </a:t>
            </a:r>
            <a:r>
              <a:rPr lang="nl-NL" sz="3100" dirty="0" err="1">
                <a:solidFill>
                  <a:schemeClr val="bg2">
                    <a:lumMod val="50000"/>
                  </a:schemeClr>
                </a:solidFill>
              </a:rPr>
              <a:t>platooning</a:t>
            </a:r>
            <a:r>
              <a:rPr lang="nl-NL" sz="3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100" dirty="0" err="1">
                <a:solidFill>
                  <a:schemeClr val="bg2">
                    <a:lumMod val="50000"/>
                  </a:schemeClr>
                </a:solidFill>
              </a:rPr>
              <a:t>into</a:t>
            </a:r>
            <a:r>
              <a:rPr lang="nl-NL" sz="3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100" dirty="0" err="1">
                <a:solidFill>
                  <a:schemeClr val="bg2">
                    <a:lumMod val="50000"/>
                  </a:schemeClr>
                </a:solidFill>
              </a:rPr>
              <a:t>manageable</a:t>
            </a:r>
            <a:r>
              <a:rPr lang="nl-NL" sz="3100" dirty="0">
                <a:solidFill>
                  <a:schemeClr val="bg2">
                    <a:lumMod val="50000"/>
                  </a:schemeClr>
                </a:solidFill>
              </a:rPr>
              <a:t> steps </a:t>
            </a:r>
            <a:r>
              <a:rPr lang="nl-NL" sz="3100" dirty="0" err="1">
                <a:solidFill>
                  <a:schemeClr val="bg2">
                    <a:lumMod val="50000"/>
                  </a:schemeClr>
                </a:solidFill>
              </a:rPr>
              <a:t>towards</a:t>
            </a:r>
            <a:r>
              <a:rPr lang="nl-NL" sz="3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100" dirty="0" err="1">
                <a:solidFill>
                  <a:schemeClr val="bg2">
                    <a:lumMod val="50000"/>
                  </a:schemeClr>
                </a:solidFill>
              </a:rPr>
              <a:t>deployment</a:t>
            </a:r>
            <a:r>
              <a:rPr lang="nl-NL" sz="31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734FC-8D60-4D9C-B0B4-61EF9D22F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A1B602-CD3E-AC41-8242-DD367490E7D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453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D1171137-B03F-A248-8D01-8246C8297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66676"/>
            <a:ext cx="12191999" cy="60160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About</a:t>
            </a:r>
            <a:r>
              <a:rPr lang="en-US" dirty="0"/>
              <a:t> </a:t>
            </a:r>
            <a:br>
              <a:rPr lang="en-US" dirty="0"/>
            </a:br>
            <a:r>
              <a:rPr lang="en-US" sz="4800" b="1" dirty="0">
                <a:solidFill>
                  <a:schemeClr val="tx2"/>
                </a:solidFill>
              </a:rPr>
              <a:t>Platooning levels</a:t>
            </a:r>
          </a:p>
        </p:txBody>
      </p:sp>
    </p:spTree>
    <p:extLst>
      <p:ext uri="{BB962C8B-B14F-4D97-AF65-F5344CB8AC3E}">
        <p14:creationId xmlns:p14="http://schemas.microsoft.com/office/powerpoint/2010/main" val="188998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60C894-01E2-4BAC-B86C-88A3129CA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"/>
          <a:stretch/>
        </p:blipFill>
        <p:spPr>
          <a:xfrm>
            <a:off x="5059012" y="2153656"/>
            <a:ext cx="6905919" cy="4714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BACB4B-40EA-4FE9-AC27-2613F4798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SAE automation levels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1FDDF0-78B9-4691-A6CE-1B500A9D9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A1B602-CD3E-AC41-8242-DD367490E7D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91439B-4124-475A-A203-9294D5771411}"/>
              </a:ext>
            </a:extLst>
          </p:cNvPr>
          <p:cNvSpPr/>
          <p:nvPr/>
        </p:nvSpPr>
        <p:spPr>
          <a:xfrm>
            <a:off x="5151325" y="2629225"/>
            <a:ext cx="2681232" cy="22916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62CAD-89B7-4A63-B96D-E80BA1250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291693"/>
          </a:xfrm>
        </p:spPr>
        <p:txBody>
          <a:bodyPr>
            <a:normAutofit/>
          </a:bodyPr>
          <a:lstStyle/>
          <a:p>
            <a:r>
              <a:rPr lang="nl-NL" dirty="0" err="1"/>
              <a:t>Not</a:t>
            </a:r>
            <a:r>
              <a:rPr lang="nl-NL" dirty="0"/>
              <a:t> a perfect fit for </a:t>
            </a:r>
            <a:r>
              <a:rPr lang="nl-NL" dirty="0" err="1"/>
              <a:t>describing</a:t>
            </a:r>
            <a:r>
              <a:rPr lang="nl-NL" dirty="0"/>
              <a:t> </a:t>
            </a:r>
            <a:r>
              <a:rPr lang="nl-NL" dirty="0" err="1"/>
              <a:t>platooning</a:t>
            </a:r>
            <a:r>
              <a:rPr lang="nl-NL" dirty="0"/>
              <a:t> </a:t>
            </a:r>
            <a:r>
              <a:rPr lang="nl-NL" dirty="0" err="1"/>
              <a:t>being</a:t>
            </a:r>
            <a:r>
              <a:rPr lang="nl-NL" dirty="0"/>
              <a:t> a system-of-systems</a:t>
            </a:r>
          </a:p>
          <a:p>
            <a:pPr lvl="1"/>
            <a:r>
              <a:rPr lang="nl-NL" dirty="0"/>
              <a:t>Short </a:t>
            </a:r>
            <a:r>
              <a:rPr lang="nl-NL" dirty="0" err="1"/>
              <a:t>inter</a:t>
            </a:r>
            <a:r>
              <a:rPr lang="nl-NL" dirty="0"/>
              <a:t>-vehicle </a:t>
            </a:r>
            <a:r>
              <a:rPr lang="nl-NL" dirty="0" err="1"/>
              <a:t>distances</a:t>
            </a:r>
            <a:endParaRPr lang="nl-NL" dirty="0"/>
          </a:p>
          <a:p>
            <a:pPr lvl="1"/>
            <a:r>
              <a:rPr lang="nl-NL" dirty="0"/>
              <a:t>Driver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held </a:t>
            </a:r>
            <a:r>
              <a:rPr lang="nl-NL" dirty="0" err="1"/>
              <a:t>responsible</a:t>
            </a:r>
            <a:r>
              <a:rPr lang="nl-NL" dirty="0"/>
              <a:t> for </a:t>
            </a:r>
            <a:r>
              <a:rPr lang="nl-NL" dirty="0" err="1"/>
              <a:t>timely</a:t>
            </a:r>
            <a:r>
              <a:rPr lang="nl-NL" dirty="0"/>
              <a:t> </a:t>
            </a:r>
            <a:r>
              <a:rPr lang="nl-NL" dirty="0" err="1"/>
              <a:t>intervention</a:t>
            </a:r>
            <a:endParaRPr lang="nl-NL" dirty="0"/>
          </a:p>
          <a:p>
            <a:endParaRPr lang="nl-N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B35872A-A43E-4DAF-9C3E-15584DF8DD3B}"/>
              </a:ext>
            </a:extLst>
          </p:cNvPr>
          <p:cNvSpPr txBox="1">
            <a:spLocks/>
          </p:cNvSpPr>
          <p:nvPr/>
        </p:nvSpPr>
        <p:spPr>
          <a:xfrm>
            <a:off x="609600" y="3719467"/>
            <a:ext cx="6669505" cy="2801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 baseline="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 baseline="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 baseline="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 baseline="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ENSEMBLE has defined the notion of platooning levels</a:t>
            </a:r>
          </a:p>
          <a:p>
            <a:pPr lvl="1"/>
            <a:r>
              <a:rPr lang="nl-NL"/>
              <a:t>Level A/B/C</a:t>
            </a:r>
          </a:p>
          <a:p>
            <a:pPr lvl="1"/>
            <a:r>
              <a:rPr lang="nl-NL"/>
              <a:t>Break down the complexity of platooning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3268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269C594E-12DC-4159-B71C-5C5555C47ACE}"/>
              </a:ext>
            </a:extLst>
          </p:cNvPr>
          <p:cNvSpPr/>
          <p:nvPr/>
        </p:nvSpPr>
        <p:spPr>
          <a:xfrm>
            <a:off x="-23057" y="2503479"/>
            <a:ext cx="12192000" cy="20654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542DA-9E2C-4239-8053-ED3C0A14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Platoon</a:t>
            </a:r>
            <a:r>
              <a:rPr lang="nl-NL" dirty="0"/>
              <a:t> level A </a:t>
            </a:r>
            <a:r>
              <a:rPr lang="nl-NL" dirty="0" err="1"/>
              <a:t>definition</a:t>
            </a:r>
            <a:endParaRPr lang="nl-NL" dirty="0"/>
          </a:p>
        </p:txBody>
      </p:sp>
      <p:sp>
        <p:nvSpPr>
          <p:cNvPr id="84" name="Content Placeholder 83">
            <a:extLst>
              <a:ext uri="{FF2B5EF4-FFF2-40B4-BE49-F238E27FC236}">
                <a16:creationId xmlns:a16="http://schemas.microsoft.com/office/drawing/2014/main" id="{7A92EE47-B47C-426C-8420-8FAD7A377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/>
              <a:t>Definition </a:t>
            </a:r>
            <a:r>
              <a:rPr lang="nl-NL" sz="1800" dirty="0" err="1"/>
              <a:t>for</a:t>
            </a:r>
            <a:r>
              <a:rPr lang="nl-NL" sz="1800" dirty="0"/>
              <a:t> ready </a:t>
            </a:r>
            <a:r>
              <a:rPr lang="nl-NL" sz="1800" dirty="0" err="1"/>
              <a:t>to</a:t>
            </a:r>
            <a:r>
              <a:rPr lang="nl-NL" sz="1800" dirty="0"/>
              <a:t> market system: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4785B-B6F0-42A4-804D-E3FB1C756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A1B602-CD3E-AC41-8242-DD367490E7D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9D208-E296-4B91-93AC-5384C4E850F2}"/>
              </a:ext>
            </a:extLst>
          </p:cNvPr>
          <p:cNvSpPr/>
          <p:nvPr/>
        </p:nvSpPr>
        <p:spPr>
          <a:xfrm>
            <a:off x="9191982" y="3282037"/>
            <a:ext cx="1908350" cy="8623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775BA3-BB44-4D71-8F4D-B79117142793}"/>
              </a:ext>
            </a:extLst>
          </p:cNvPr>
          <p:cNvSpPr/>
          <p:nvPr/>
        </p:nvSpPr>
        <p:spPr>
          <a:xfrm>
            <a:off x="11111317" y="3356728"/>
            <a:ext cx="371192" cy="70617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0016B7-C5EB-48BA-A80E-801082A23DFB}"/>
              </a:ext>
            </a:extLst>
          </p:cNvPr>
          <p:cNvSpPr/>
          <p:nvPr/>
        </p:nvSpPr>
        <p:spPr>
          <a:xfrm>
            <a:off x="6440151" y="3282037"/>
            <a:ext cx="1908350" cy="8623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2399A0-6292-4FDD-BA4B-4AB04FA7F6CD}"/>
              </a:ext>
            </a:extLst>
          </p:cNvPr>
          <p:cNvSpPr/>
          <p:nvPr/>
        </p:nvSpPr>
        <p:spPr>
          <a:xfrm>
            <a:off x="8359486" y="3356728"/>
            <a:ext cx="371192" cy="70617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FF67E3-CCB1-40DE-A13F-FFF84734A0C2}"/>
              </a:ext>
            </a:extLst>
          </p:cNvPr>
          <p:cNvSpPr/>
          <p:nvPr/>
        </p:nvSpPr>
        <p:spPr>
          <a:xfrm>
            <a:off x="3688320" y="3282037"/>
            <a:ext cx="1908350" cy="8623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4ECCC5-84AF-47B5-9296-0009B420BD32}"/>
              </a:ext>
            </a:extLst>
          </p:cNvPr>
          <p:cNvSpPr/>
          <p:nvPr/>
        </p:nvSpPr>
        <p:spPr>
          <a:xfrm>
            <a:off x="5607655" y="3356728"/>
            <a:ext cx="371192" cy="70617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800728-7BF9-4B5F-A091-B19E4DF660C0}"/>
              </a:ext>
            </a:extLst>
          </p:cNvPr>
          <p:cNvSpPr/>
          <p:nvPr/>
        </p:nvSpPr>
        <p:spPr>
          <a:xfrm>
            <a:off x="-23057" y="3282037"/>
            <a:ext cx="1372142" cy="8623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14CFE7-38BD-44CC-A3F6-6F1C5B0EE25A}"/>
              </a:ext>
            </a:extLst>
          </p:cNvPr>
          <p:cNvSpPr/>
          <p:nvPr/>
        </p:nvSpPr>
        <p:spPr>
          <a:xfrm>
            <a:off x="1360070" y="3356728"/>
            <a:ext cx="371192" cy="70617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75B8A7-2670-442C-9303-B1C2E4C84B8B}"/>
              </a:ext>
            </a:extLst>
          </p:cNvPr>
          <p:cNvSpPr txBox="1"/>
          <p:nvPr/>
        </p:nvSpPr>
        <p:spPr>
          <a:xfrm>
            <a:off x="607219" y="4701985"/>
            <a:ext cx="1804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New members </a:t>
            </a:r>
            <a:r>
              <a:rPr lang="nl-NL" sz="1200" dirty="0" err="1"/>
              <a:t>can</a:t>
            </a:r>
            <a:r>
              <a:rPr lang="nl-NL" sz="1200" dirty="0"/>
              <a:t> </a:t>
            </a:r>
            <a:r>
              <a:rPr lang="nl-NL" sz="1200" dirty="0" err="1"/>
              <a:t>only</a:t>
            </a:r>
            <a:r>
              <a:rPr lang="nl-NL" sz="1200" dirty="0"/>
              <a:t> </a:t>
            </a:r>
            <a:r>
              <a:rPr lang="nl-NL" sz="1200" b="1" dirty="0" err="1"/>
              <a:t>engage</a:t>
            </a:r>
            <a:r>
              <a:rPr lang="nl-NL" sz="1200" b="1" dirty="0"/>
              <a:t> </a:t>
            </a:r>
            <a:r>
              <a:rPr lang="nl-NL" sz="1200" b="1" dirty="0" err="1"/>
              <a:t>from</a:t>
            </a:r>
            <a:r>
              <a:rPr lang="nl-NL" sz="1200" b="1" dirty="0"/>
              <a:t> </a:t>
            </a:r>
            <a:r>
              <a:rPr lang="nl-NL" sz="1200" b="1" dirty="0" err="1"/>
              <a:t>the</a:t>
            </a:r>
            <a:r>
              <a:rPr lang="nl-NL" sz="1200" b="1" dirty="0"/>
              <a:t> </a:t>
            </a:r>
            <a:r>
              <a:rPr lang="nl-NL" sz="1200" b="1" dirty="0" err="1"/>
              <a:t>rear</a:t>
            </a:r>
            <a:endParaRPr lang="nl-NL" sz="1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7271BC-1FE2-457E-82D7-5E9B24EAFAB1}"/>
              </a:ext>
            </a:extLst>
          </p:cNvPr>
          <p:cNvSpPr txBox="1"/>
          <p:nvPr/>
        </p:nvSpPr>
        <p:spPr>
          <a:xfrm>
            <a:off x="9115696" y="1793596"/>
            <a:ext cx="353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err="1"/>
              <a:t>Longitudinal</a:t>
            </a:r>
            <a:r>
              <a:rPr lang="nl-NL" sz="1200" b="1" dirty="0"/>
              <a:t> </a:t>
            </a:r>
            <a:r>
              <a:rPr lang="nl-NL" sz="1200" b="1" dirty="0" err="1"/>
              <a:t>automation</a:t>
            </a:r>
            <a:r>
              <a:rPr lang="nl-NL" sz="1200" b="1" dirty="0"/>
              <a:t> + </a:t>
            </a:r>
            <a:r>
              <a:rPr lang="nl-NL" sz="1200" b="1" dirty="0" err="1"/>
              <a:t>fail</a:t>
            </a:r>
            <a:r>
              <a:rPr lang="nl-NL" sz="1200" b="1" dirty="0"/>
              <a:t> </a:t>
            </a:r>
            <a:r>
              <a:rPr lang="nl-NL" sz="1200" b="1" dirty="0" err="1"/>
              <a:t>operation</a:t>
            </a:r>
            <a:endParaRPr lang="nl-NL" sz="1200" b="1" dirty="0"/>
          </a:p>
          <a:p>
            <a:r>
              <a:rPr lang="nl-NL" sz="1200" b="1" dirty="0"/>
              <a:t>No </a:t>
            </a:r>
            <a:r>
              <a:rPr lang="nl-NL" sz="1200" b="1" dirty="0" err="1"/>
              <a:t>lateral</a:t>
            </a:r>
            <a:r>
              <a:rPr lang="nl-NL" sz="1200" b="1" dirty="0"/>
              <a:t> </a:t>
            </a:r>
            <a:r>
              <a:rPr lang="nl-NL" sz="1200" b="1" dirty="0" err="1"/>
              <a:t>automation</a:t>
            </a:r>
            <a:endParaRPr lang="nl-NL" sz="1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E783A2-603F-4EC1-A2AB-DDA18D4FCB95}"/>
              </a:ext>
            </a:extLst>
          </p:cNvPr>
          <p:cNvSpPr txBox="1"/>
          <p:nvPr/>
        </p:nvSpPr>
        <p:spPr>
          <a:xfrm>
            <a:off x="2803317" y="5956014"/>
            <a:ext cx="2003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/>
              <a:t>Benefits in </a:t>
            </a:r>
            <a:r>
              <a:rPr lang="nl-NL" sz="1200" b="1" dirty="0" err="1"/>
              <a:t>terms</a:t>
            </a:r>
            <a:r>
              <a:rPr lang="nl-NL" sz="1200" b="1" dirty="0"/>
              <a:t> of :</a:t>
            </a:r>
          </a:p>
          <a:p>
            <a:pPr marL="171450" indent="-171450">
              <a:buFontTx/>
              <a:buChar char="-"/>
            </a:pPr>
            <a:r>
              <a:rPr lang="nl-NL" sz="1200" dirty="0" err="1"/>
              <a:t>Fuel</a:t>
            </a:r>
            <a:r>
              <a:rPr lang="nl-NL" sz="1200" dirty="0"/>
              <a:t> </a:t>
            </a:r>
            <a:r>
              <a:rPr lang="nl-NL" sz="1200" dirty="0" err="1"/>
              <a:t>saving</a:t>
            </a:r>
            <a:endParaRPr lang="nl-NL" sz="1200" dirty="0"/>
          </a:p>
          <a:p>
            <a:pPr marL="171450" indent="-171450">
              <a:buFontTx/>
              <a:buChar char="-"/>
            </a:pPr>
            <a:r>
              <a:rPr lang="nl-NL" sz="1200" dirty="0"/>
              <a:t>Safety</a:t>
            </a:r>
          </a:p>
          <a:p>
            <a:pPr marL="171450" indent="-171450">
              <a:buFontTx/>
              <a:buChar char="-"/>
            </a:pPr>
            <a:r>
              <a:rPr lang="nl-NL" sz="1200" dirty="0" err="1"/>
              <a:t>Logistics</a:t>
            </a:r>
            <a:endParaRPr lang="nl-NL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82E03E-3AB3-42F3-B394-20864EC8812C}"/>
              </a:ext>
            </a:extLst>
          </p:cNvPr>
          <p:cNvSpPr txBox="1"/>
          <p:nvPr/>
        </p:nvSpPr>
        <p:spPr>
          <a:xfrm>
            <a:off x="5245614" y="4838906"/>
            <a:ext cx="3285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err="1"/>
              <a:t>Following</a:t>
            </a:r>
            <a:r>
              <a:rPr lang="nl-NL" sz="1200" b="1" dirty="0"/>
              <a:t> </a:t>
            </a:r>
            <a:r>
              <a:rPr lang="nl-NL" sz="1200" b="1" dirty="0" err="1"/>
              <a:t>distance</a:t>
            </a:r>
            <a:r>
              <a:rPr lang="nl-NL" sz="1200" b="1" dirty="0"/>
              <a:t> 0,8 &amp; 1,4 s</a:t>
            </a:r>
          </a:p>
          <a:p>
            <a:r>
              <a:rPr lang="nl-NL" sz="1200" dirty="0" err="1"/>
              <a:t>This</a:t>
            </a:r>
            <a:r>
              <a:rPr lang="nl-NL" sz="1200" dirty="0"/>
              <a:t> </a:t>
            </a:r>
            <a:r>
              <a:rPr lang="nl-NL" sz="1200" dirty="0" err="1"/>
              <a:t>requires</a:t>
            </a:r>
            <a:r>
              <a:rPr lang="nl-NL" sz="1200" dirty="0"/>
              <a:t> new</a:t>
            </a:r>
          </a:p>
          <a:p>
            <a:pPr marL="171450" indent="-171450">
              <a:buFontTx/>
              <a:buChar char="-"/>
            </a:pPr>
            <a:r>
              <a:rPr lang="nl-NL" sz="1200" dirty="0" err="1"/>
              <a:t>longitudinal</a:t>
            </a:r>
            <a:r>
              <a:rPr lang="nl-NL" sz="1200" dirty="0"/>
              <a:t> </a:t>
            </a:r>
            <a:r>
              <a:rPr lang="nl-NL" sz="1200" dirty="0" err="1"/>
              <a:t>functions</a:t>
            </a:r>
            <a:r>
              <a:rPr lang="nl-NL" sz="1200" dirty="0"/>
              <a:t> (e.g. </a:t>
            </a:r>
            <a:r>
              <a:rPr lang="nl-NL" sz="1200" dirty="0" err="1"/>
              <a:t>brake</a:t>
            </a:r>
            <a:r>
              <a:rPr lang="nl-NL" sz="1200" dirty="0"/>
              <a:t> performance </a:t>
            </a:r>
            <a:r>
              <a:rPr lang="nl-NL" sz="1200" dirty="0" err="1"/>
              <a:t>calculation</a:t>
            </a:r>
            <a:r>
              <a:rPr lang="nl-NL" sz="1200" dirty="0"/>
              <a:t>)</a:t>
            </a:r>
          </a:p>
          <a:p>
            <a:pPr marL="171450" indent="-171450">
              <a:buFontTx/>
              <a:buChar char="-"/>
            </a:pPr>
            <a:r>
              <a:rPr lang="nl-NL" sz="1200" dirty="0"/>
              <a:t>Safety </a:t>
            </a:r>
            <a:r>
              <a:rPr lang="nl-NL" sz="1200" dirty="0" err="1"/>
              <a:t>functions</a:t>
            </a:r>
            <a:r>
              <a:rPr lang="nl-NL" sz="1200" dirty="0"/>
              <a:t> (e.g. redundant braking </a:t>
            </a:r>
            <a:r>
              <a:rPr lang="nl-NL" sz="1200" dirty="0" err="1"/>
              <a:t>functions</a:t>
            </a:r>
            <a:r>
              <a:rPr lang="nl-NL" sz="1200" dirty="0"/>
              <a:t>, </a:t>
            </a:r>
            <a:r>
              <a:rPr lang="nl-NL" sz="1200" dirty="0" err="1"/>
              <a:t>additional</a:t>
            </a:r>
            <a:r>
              <a:rPr lang="nl-NL" sz="1200" dirty="0"/>
              <a:t> sensors)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E9CC2D-9B74-466E-A177-3D9776D50834}"/>
              </a:ext>
            </a:extLst>
          </p:cNvPr>
          <p:cNvSpPr txBox="1"/>
          <p:nvPr/>
        </p:nvSpPr>
        <p:spPr>
          <a:xfrm>
            <a:off x="5876359" y="1906814"/>
            <a:ext cx="2960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/>
              <a:t>System in Control *</a:t>
            </a:r>
          </a:p>
          <a:p>
            <a:r>
              <a:rPr lang="nl-NL" sz="1200" dirty="0"/>
              <a:t>of </a:t>
            </a:r>
            <a:r>
              <a:rPr lang="nl-NL" sz="1200" dirty="0" err="1"/>
              <a:t>longitudinal</a:t>
            </a:r>
            <a:r>
              <a:rPr lang="nl-NL" sz="1200" dirty="0"/>
              <a:t> </a:t>
            </a:r>
            <a:r>
              <a:rPr lang="nl-NL" sz="1200" dirty="0" err="1"/>
              <a:t>functional</a:t>
            </a:r>
            <a:r>
              <a:rPr lang="nl-NL" sz="1200" dirty="0"/>
              <a:t> </a:t>
            </a:r>
            <a:r>
              <a:rPr lang="nl-NL" sz="1200" dirty="0" err="1"/>
              <a:t>safety</a:t>
            </a:r>
            <a:endParaRPr lang="nl-NL" sz="12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7191190-A740-4952-A987-92D3135809DB}"/>
              </a:ext>
            </a:extLst>
          </p:cNvPr>
          <p:cNvSpPr/>
          <p:nvPr/>
        </p:nvSpPr>
        <p:spPr>
          <a:xfrm>
            <a:off x="2453646" y="6018263"/>
            <a:ext cx="344231" cy="3714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/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D3783EE-9BDE-45EA-A756-11361D9ED770}"/>
              </a:ext>
            </a:extLst>
          </p:cNvPr>
          <p:cNvSpPr/>
          <p:nvPr/>
        </p:nvSpPr>
        <p:spPr>
          <a:xfrm>
            <a:off x="8730678" y="1855077"/>
            <a:ext cx="344231" cy="3714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/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B8688DC-E2DE-4437-AFDC-C73DA243FBF6}"/>
              </a:ext>
            </a:extLst>
          </p:cNvPr>
          <p:cNvSpPr/>
          <p:nvPr/>
        </p:nvSpPr>
        <p:spPr>
          <a:xfrm>
            <a:off x="4901383" y="4900069"/>
            <a:ext cx="344231" cy="3714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/>
              <a:t>3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8BD8C1-549C-4616-9B05-59C8991217DA}"/>
              </a:ext>
            </a:extLst>
          </p:cNvPr>
          <p:cNvCxnSpPr>
            <a:cxnSpLocks/>
          </p:cNvCxnSpPr>
          <p:nvPr/>
        </p:nvCxnSpPr>
        <p:spPr>
          <a:xfrm>
            <a:off x="6019286" y="3746959"/>
            <a:ext cx="477682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628DF72-C013-4582-8333-9DE73E2594A6}"/>
              </a:ext>
            </a:extLst>
          </p:cNvPr>
          <p:cNvCxnSpPr>
            <a:cxnSpLocks/>
          </p:cNvCxnSpPr>
          <p:nvPr/>
        </p:nvCxnSpPr>
        <p:spPr>
          <a:xfrm>
            <a:off x="8771117" y="3746959"/>
            <a:ext cx="477682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15234E9-F66E-4BB1-ABE1-6E6F8677190B}"/>
              </a:ext>
            </a:extLst>
          </p:cNvPr>
          <p:cNvCxnSpPr>
            <a:cxnSpLocks/>
          </p:cNvCxnSpPr>
          <p:nvPr/>
        </p:nvCxnSpPr>
        <p:spPr>
          <a:xfrm>
            <a:off x="1621751" y="3746959"/>
            <a:ext cx="831895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0FE34EFE-38BF-4336-90FB-1425948B15CD}"/>
              </a:ext>
            </a:extLst>
          </p:cNvPr>
          <p:cNvSpPr/>
          <p:nvPr/>
        </p:nvSpPr>
        <p:spPr>
          <a:xfrm>
            <a:off x="5532128" y="1965912"/>
            <a:ext cx="344231" cy="3714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/>
              <a:t>2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8C3601C-4888-4440-B7F8-93BA30879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9" b="95984" l="5282" r="93989">
                        <a14:foregroundMark x1="6922" y1="93775" x2="11840" y2="83735"/>
                        <a14:foregroundMark x1="9654" y1="96586" x2="29508" y2="95382"/>
                        <a14:foregroundMark x1="29508" y1="95382" x2="94171" y2="95984"/>
                        <a14:foregroundMark x1="5282" y1="84940" x2="5282" y2="100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7720" y="5911403"/>
            <a:ext cx="646176" cy="586149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33EA8C6E-30BC-4662-9E21-9736BFA04808}"/>
              </a:ext>
            </a:extLst>
          </p:cNvPr>
          <p:cNvSpPr/>
          <p:nvPr/>
        </p:nvSpPr>
        <p:spPr>
          <a:xfrm>
            <a:off x="262988" y="4728584"/>
            <a:ext cx="344231" cy="3714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/>
              <a:t>4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A10BCE1-E944-4400-A1A2-F13CE8871981}"/>
              </a:ext>
            </a:extLst>
          </p:cNvPr>
          <p:cNvCxnSpPr>
            <a:cxnSpLocks/>
            <a:stCxn id="39" idx="3"/>
            <a:endCxn id="21" idx="2"/>
          </p:cNvCxnSpPr>
          <p:nvPr/>
        </p:nvCxnSpPr>
        <p:spPr>
          <a:xfrm flipV="1">
            <a:off x="2003896" y="6203970"/>
            <a:ext cx="449750" cy="50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712EA22-537B-4F02-AFE7-1C15651AFCD8}"/>
              </a:ext>
            </a:extLst>
          </p:cNvPr>
          <p:cNvCxnSpPr/>
          <p:nvPr/>
        </p:nvCxnSpPr>
        <p:spPr>
          <a:xfrm>
            <a:off x="-23057" y="4293995"/>
            <a:ext cx="12192000" cy="2659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5047D9F-EB8C-473A-B394-028B89DD1A93}"/>
              </a:ext>
            </a:extLst>
          </p:cNvPr>
          <p:cNvCxnSpPr/>
          <p:nvPr/>
        </p:nvCxnSpPr>
        <p:spPr>
          <a:xfrm>
            <a:off x="-46114" y="3080232"/>
            <a:ext cx="12192000" cy="26599"/>
          </a:xfrm>
          <a:prstGeom prst="line">
            <a:avLst/>
          </a:prstGeom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7093256-1789-4AAF-9F41-C5DEFF67ABBF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5073499" y="3716789"/>
            <a:ext cx="1127811" cy="118328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99E5BA0-D877-49E3-ADF1-972DB1A4E855}"/>
              </a:ext>
            </a:extLst>
          </p:cNvPr>
          <p:cNvCxnSpPr>
            <a:cxnSpLocks/>
            <a:stCxn id="22" idx="5"/>
          </p:cNvCxnSpPr>
          <p:nvPr/>
        </p:nvCxnSpPr>
        <p:spPr>
          <a:xfrm>
            <a:off x="9024498" y="2172099"/>
            <a:ext cx="2712962" cy="153771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2EDBF55-74CD-4927-982B-4EC2FF9FD7EF}"/>
              </a:ext>
            </a:extLst>
          </p:cNvPr>
          <p:cNvCxnSpPr>
            <a:cxnSpLocks/>
          </p:cNvCxnSpPr>
          <p:nvPr/>
        </p:nvCxnSpPr>
        <p:spPr>
          <a:xfrm>
            <a:off x="11482509" y="3699250"/>
            <a:ext cx="417848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id="{8B9577C9-F32D-4FF4-AEC6-EC9942872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528" y="3654949"/>
            <a:ext cx="205650" cy="20565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A4D7A38-7A5E-47C9-8247-F6071F196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07" y="3654949"/>
            <a:ext cx="205650" cy="205650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FDD48B4-52FC-45C9-BC15-48B9803F8A14}"/>
              </a:ext>
            </a:extLst>
          </p:cNvPr>
          <p:cNvCxnSpPr>
            <a:cxnSpLocks/>
            <a:stCxn id="20" idx="4"/>
          </p:cNvCxnSpPr>
          <p:nvPr/>
        </p:nvCxnSpPr>
        <p:spPr>
          <a:xfrm>
            <a:off x="5704244" y="2337326"/>
            <a:ext cx="2840837" cy="12290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9F8AC9AC-4EAA-4F52-9C1B-C5CF4D554564}"/>
              </a:ext>
            </a:extLst>
          </p:cNvPr>
          <p:cNvSpPr txBox="1"/>
          <p:nvPr/>
        </p:nvSpPr>
        <p:spPr>
          <a:xfrm>
            <a:off x="9661369" y="3543492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spc="300" dirty="0" err="1">
                <a:solidFill>
                  <a:schemeClr val="bg1"/>
                </a:solidFill>
              </a:rPr>
              <a:t>Leading</a:t>
            </a:r>
            <a:endParaRPr lang="nl-NL" sz="1400" spc="300" dirty="0">
              <a:solidFill>
                <a:schemeClr val="bg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52B9BC2-B4B4-42EE-B4BD-07AA2F4EAB9A}"/>
              </a:ext>
            </a:extLst>
          </p:cNvPr>
          <p:cNvSpPr txBox="1"/>
          <p:nvPr/>
        </p:nvSpPr>
        <p:spPr>
          <a:xfrm>
            <a:off x="6755345" y="3537457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spc="300" dirty="0" err="1">
                <a:solidFill>
                  <a:schemeClr val="bg1"/>
                </a:solidFill>
              </a:rPr>
              <a:t>Following</a:t>
            </a:r>
            <a:endParaRPr lang="nl-NL" sz="1400" spc="300" dirty="0">
              <a:solidFill>
                <a:schemeClr val="bg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571F9FB-C5E5-4518-A4C2-2A2CE71237EA}"/>
              </a:ext>
            </a:extLst>
          </p:cNvPr>
          <p:cNvSpPr txBox="1"/>
          <p:nvPr/>
        </p:nvSpPr>
        <p:spPr>
          <a:xfrm>
            <a:off x="4001930" y="3547733"/>
            <a:ext cx="1072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spc="300" dirty="0" err="1">
                <a:solidFill>
                  <a:schemeClr val="bg1"/>
                </a:solidFill>
              </a:rPr>
              <a:t>Trailing</a:t>
            </a:r>
            <a:endParaRPr lang="nl-NL" sz="1400" spc="300" dirty="0">
              <a:solidFill>
                <a:schemeClr val="bg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AD6433D-5676-4F34-B792-BFC1CB9CEAD7}"/>
              </a:ext>
            </a:extLst>
          </p:cNvPr>
          <p:cNvSpPr txBox="1"/>
          <p:nvPr/>
        </p:nvSpPr>
        <p:spPr>
          <a:xfrm>
            <a:off x="152266" y="3543492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spc="300" dirty="0">
                <a:solidFill>
                  <a:schemeClr val="bg1"/>
                </a:solidFill>
              </a:rPr>
              <a:t>New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67600DB8-C98E-4593-99D0-CA2124DD3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53" y="3659821"/>
            <a:ext cx="205650" cy="205650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D705FE3-78FF-4277-ADD5-8F60CDE953C1}"/>
              </a:ext>
            </a:extLst>
          </p:cNvPr>
          <p:cNvSpPr txBox="1"/>
          <p:nvPr/>
        </p:nvSpPr>
        <p:spPr>
          <a:xfrm>
            <a:off x="1926991" y="3465249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/>
              <a:t>?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90190ED-20B8-461F-9D85-F1776EA41DE5}"/>
              </a:ext>
            </a:extLst>
          </p:cNvPr>
          <p:cNvCxnSpPr>
            <a:cxnSpLocks/>
            <a:stCxn id="40" idx="0"/>
            <a:endCxn id="89" idx="2"/>
          </p:cNvCxnSpPr>
          <p:nvPr/>
        </p:nvCxnSpPr>
        <p:spPr>
          <a:xfrm flipV="1">
            <a:off x="435104" y="3865471"/>
            <a:ext cx="1647474" cy="86311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889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27B43E3D-8B50-4503-8E78-04BC6A52071C}"/>
              </a:ext>
            </a:extLst>
          </p:cNvPr>
          <p:cNvSpPr/>
          <p:nvPr/>
        </p:nvSpPr>
        <p:spPr>
          <a:xfrm>
            <a:off x="786576" y="2118148"/>
            <a:ext cx="2520000" cy="323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8197248-C347-4723-8282-FC157D55C728}"/>
              </a:ext>
            </a:extLst>
          </p:cNvPr>
          <p:cNvSpPr/>
          <p:nvPr/>
        </p:nvSpPr>
        <p:spPr>
          <a:xfrm>
            <a:off x="786576" y="2503806"/>
            <a:ext cx="2520000" cy="323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B238C80-A7C8-4707-8321-14CC4B3726E4}"/>
              </a:ext>
            </a:extLst>
          </p:cNvPr>
          <p:cNvSpPr/>
          <p:nvPr/>
        </p:nvSpPr>
        <p:spPr>
          <a:xfrm>
            <a:off x="786576" y="2889464"/>
            <a:ext cx="2520000" cy="323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3953D11-F17A-43C3-9AC0-7E20EE615678}"/>
              </a:ext>
            </a:extLst>
          </p:cNvPr>
          <p:cNvSpPr/>
          <p:nvPr/>
        </p:nvSpPr>
        <p:spPr>
          <a:xfrm>
            <a:off x="786576" y="3275122"/>
            <a:ext cx="2520000" cy="323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1127DDE-CE00-42F6-83EA-C193330919B1}"/>
              </a:ext>
            </a:extLst>
          </p:cNvPr>
          <p:cNvSpPr/>
          <p:nvPr/>
        </p:nvSpPr>
        <p:spPr>
          <a:xfrm>
            <a:off x="786576" y="3660780"/>
            <a:ext cx="2520000" cy="323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52C627A-9E32-4D58-895E-C7026FCF56DE}"/>
              </a:ext>
            </a:extLst>
          </p:cNvPr>
          <p:cNvSpPr/>
          <p:nvPr/>
        </p:nvSpPr>
        <p:spPr>
          <a:xfrm>
            <a:off x="786576" y="4046438"/>
            <a:ext cx="2520000" cy="323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EF419AA-FA84-4AC9-933C-4E76E7371FCF}"/>
              </a:ext>
            </a:extLst>
          </p:cNvPr>
          <p:cNvSpPr/>
          <p:nvPr/>
        </p:nvSpPr>
        <p:spPr>
          <a:xfrm>
            <a:off x="786576" y="4432096"/>
            <a:ext cx="2520000" cy="323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0FC6D9D-2843-4AE8-BDC4-BF0E4C20A36C}"/>
              </a:ext>
            </a:extLst>
          </p:cNvPr>
          <p:cNvSpPr/>
          <p:nvPr/>
        </p:nvSpPr>
        <p:spPr>
          <a:xfrm>
            <a:off x="794883" y="5593553"/>
            <a:ext cx="2520000" cy="323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B5AE2C0-53EB-4DB7-A230-950E6EE29610}"/>
              </a:ext>
            </a:extLst>
          </p:cNvPr>
          <p:cNvSpPr/>
          <p:nvPr/>
        </p:nvSpPr>
        <p:spPr>
          <a:xfrm>
            <a:off x="794883" y="4813271"/>
            <a:ext cx="2520000" cy="323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68D595F-AC10-4C62-884E-6771D50F15EC}"/>
              </a:ext>
            </a:extLst>
          </p:cNvPr>
          <p:cNvSpPr/>
          <p:nvPr/>
        </p:nvSpPr>
        <p:spPr>
          <a:xfrm>
            <a:off x="782340" y="5210137"/>
            <a:ext cx="2520000" cy="323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B6B2240-2AAC-4700-A140-A188BEDE5ED6}"/>
              </a:ext>
            </a:extLst>
          </p:cNvPr>
          <p:cNvSpPr/>
          <p:nvPr/>
        </p:nvSpPr>
        <p:spPr>
          <a:xfrm>
            <a:off x="786576" y="6360386"/>
            <a:ext cx="2520000" cy="323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13D6AE-9537-4917-B161-F87443EE0FD9}"/>
              </a:ext>
            </a:extLst>
          </p:cNvPr>
          <p:cNvSpPr/>
          <p:nvPr/>
        </p:nvSpPr>
        <p:spPr>
          <a:xfrm>
            <a:off x="3407823" y="1743357"/>
            <a:ext cx="2543811" cy="49901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E4B1C-53C4-4CF7-ABF9-B02D71C7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Platoon</a:t>
            </a:r>
            <a:r>
              <a:rPr lang="nl-NL" dirty="0"/>
              <a:t> levels at a </a:t>
            </a:r>
            <a:r>
              <a:rPr lang="nl-NL" dirty="0" err="1"/>
              <a:t>glance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8758D0-9614-45E5-9A32-97AAD6BA805A}"/>
              </a:ext>
            </a:extLst>
          </p:cNvPr>
          <p:cNvSpPr txBox="1"/>
          <p:nvPr/>
        </p:nvSpPr>
        <p:spPr>
          <a:xfrm>
            <a:off x="808771" y="2155697"/>
            <a:ext cx="17700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b="1" dirty="0"/>
              <a:t>Automation: </a:t>
            </a:r>
            <a:r>
              <a:rPr lang="nl-NL" sz="1100" dirty="0" err="1"/>
              <a:t>longitudinal</a:t>
            </a:r>
            <a:endParaRPr lang="nl-NL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F20A8C-CCF7-4112-BA38-8A9D53FDD234}"/>
              </a:ext>
            </a:extLst>
          </p:cNvPr>
          <p:cNvSpPr txBox="1"/>
          <p:nvPr/>
        </p:nvSpPr>
        <p:spPr>
          <a:xfrm>
            <a:off x="794883" y="2921357"/>
            <a:ext cx="21964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b="1" dirty="0" err="1"/>
              <a:t>Operation</a:t>
            </a:r>
            <a:r>
              <a:rPr lang="nl-NL" sz="1100" b="1" dirty="0"/>
              <a:t> area: </a:t>
            </a:r>
            <a:r>
              <a:rPr lang="nl-NL" sz="1100" dirty="0" err="1"/>
              <a:t>dedicated</a:t>
            </a:r>
            <a:r>
              <a:rPr lang="nl-NL" sz="1100" dirty="0"/>
              <a:t> area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5A72D5-E4BD-494B-8FA7-EE2C4672C7AD}"/>
              </a:ext>
            </a:extLst>
          </p:cNvPr>
          <p:cNvSpPr txBox="1"/>
          <p:nvPr/>
        </p:nvSpPr>
        <p:spPr>
          <a:xfrm>
            <a:off x="794883" y="3304187"/>
            <a:ext cx="17171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b="1" dirty="0" err="1"/>
              <a:t>Engaging</a:t>
            </a:r>
            <a:r>
              <a:rPr lang="nl-NL" sz="1100" b="1" dirty="0"/>
              <a:t>: </a:t>
            </a:r>
            <a:r>
              <a:rPr lang="nl-NL" sz="1100" dirty="0" err="1"/>
              <a:t>from</a:t>
            </a:r>
            <a:r>
              <a:rPr lang="nl-NL" sz="1100" dirty="0"/>
              <a:t> </a:t>
            </a:r>
            <a:r>
              <a:rPr lang="nl-NL" sz="1100" dirty="0" err="1"/>
              <a:t>the</a:t>
            </a:r>
            <a:r>
              <a:rPr lang="nl-NL" sz="1100" dirty="0"/>
              <a:t> </a:t>
            </a:r>
            <a:r>
              <a:rPr lang="nl-NL" sz="1100" dirty="0" err="1"/>
              <a:t>rear</a:t>
            </a:r>
            <a:endParaRPr lang="nl-NL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7D0FA-5056-47BD-A8AA-988B6980D786}"/>
              </a:ext>
            </a:extLst>
          </p:cNvPr>
          <p:cNvSpPr txBox="1"/>
          <p:nvPr/>
        </p:nvSpPr>
        <p:spPr>
          <a:xfrm>
            <a:off x="786576" y="4848783"/>
            <a:ext cx="14430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b="1" dirty="0"/>
              <a:t>Monitoring: </a:t>
            </a:r>
            <a:r>
              <a:rPr lang="nl-NL" sz="1100" dirty="0"/>
              <a:t>system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5B6960-A25D-4181-B174-936BD19E8369}"/>
              </a:ext>
            </a:extLst>
          </p:cNvPr>
          <p:cNvSpPr txBox="1"/>
          <p:nvPr/>
        </p:nvSpPr>
        <p:spPr>
          <a:xfrm>
            <a:off x="831749" y="5605231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b="1" dirty="0" err="1"/>
              <a:t>Fall</a:t>
            </a:r>
            <a:r>
              <a:rPr lang="nl-NL" sz="1100" b="1" dirty="0"/>
              <a:t> back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7FF7AC-75E6-4219-B9B5-AFE934974077}"/>
              </a:ext>
            </a:extLst>
          </p:cNvPr>
          <p:cNvSpPr txBox="1"/>
          <p:nvPr/>
        </p:nvSpPr>
        <p:spPr>
          <a:xfrm>
            <a:off x="794883" y="4452677"/>
            <a:ext cx="8034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b="1" dirty="0"/>
              <a:t>Time gap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84BACA-43F7-4FE6-B9E5-09B867570BBF}"/>
              </a:ext>
            </a:extLst>
          </p:cNvPr>
          <p:cNvSpPr txBox="1"/>
          <p:nvPr/>
        </p:nvSpPr>
        <p:spPr>
          <a:xfrm>
            <a:off x="794883" y="4069847"/>
            <a:ext cx="12474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b="1" dirty="0"/>
              <a:t>Max. # of trucks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64D77E-8D4D-4351-9C32-CACAC3BAC38D}"/>
              </a:ext>
            </a:extLst>
          </p:cNvPr>
          <p:cNvSpPr txBox="1"/>
          <p:nvPr/>
        </p:nvSpPr>
        <p:spPr>
          <a:xfrm>
            <a:off x="788864" y="6366827"/>
            <a:ext cx="20008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b="1" dirty="0" err="1"/>
              <a:t>Platoon</a:t>
            </a:r>
            <a:r>
              <a:rPr lang="nl-NL" sz="1100" b="1" dirty="0"/>
              <a:t> </a:t>
            </a:r>
            <a:r>
              <a:rPr lang="nl-NL" sz="1100" b="1" dirty="0" err="1"/>
              <a:t>formation</a:t>
            </a:r>
            <a:r>
              <a:rPr lang="nl-NL" sz="1100" b="1" dirty="0"/>
              <a:t> </a:t>
            </a:r>
            <a:r>
              <a:rPr lang="nl-NL" sz="1100" b="1" dirty="0" err="1"/>
              <a:t>possible</a:t>
            </a:r>
            <a:endParaRPr lang="nl-NL" sz="11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AC86E8-4F5E-48FE-8E87-45D72FCE9823}"/>
              </a:ext>
            </a:extLst>
          </p:cNvPr>
          <p:cNvSpPr/>
          <p:nvPr/>
        </p:nvSpPr>
        <p:spPr>
          <a:xfrm>
            <a:off x="6050504" y="1743357"/>
            <a:ext cx="2543811" cy="49901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E2E816-6F5E-4A0A-BEF8-ED97FC1EB980}"/>
              </a:ext>
            </a:extLst>
          </p:cNvPr>
          <p:cNvSpPr/>
          <p:nvPr/>
        </p:nvSpPr>
        <p:spPr>
          <a:xfrm>
            <a:off x="8693185" y="1743355"/>
            <a:ext cx="2543811" cy="4990167"/>
          </a:xfrm>
          <a:prstGeom prst="rect">
            <a:avLst/>
          </a:prstGeom>
          <a:solidFill>
            <a:srgbClr val="26478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E75003-E6C8-44B7-B653-674DCBBA0E11}"/>
              </a:ext>
            </a:extLst>
          </p:cNvPr>
          <p:cNvSpPr/>
          <p:nvPr/>
        </p:nvSpPr>
        <p:spPr>
          <a:xfrm>
            <a:off x="3527084" y="2101678"/>
            <a:ext cx="7561794" cy="3234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b="1" dirty="0" err="1">
                <a:solidFill>
                  <a:schemeClr val="tx1"/>
                </a:solidFill>
              </a:rPr>
              <a:t>Leading</a:t>
            </a:r>
            <a:r>
              <a:rPr lang="nl-NL" sz="900" b="1" dirty="0">
                <a:solidFill>
                  <a:schemeClr val="tx1"/>
                </a:solidFill>
              </a:rPr>
              <a:t>: </a:t>
            </a:r>
            <a:r>
              <a:rPr lang="nl-NL" sz="900" dirty="0">
                <a:solidFill>
                  <a:schemeClr val="tx1"/>
                </a:solidFill>
              </a:rPr>
              <a:t>manual or </a:t>
            </a:r>
            <a:r>
              <a:rPr lang="nl-NL" sz="900" dirty="0" err="1">
                <a:solidFill>
                  <a:schemeClr val="tx1"/>
                </a:solidFill>
              </a:rPr>
              <a:t>advanced</a:t>
            </a:r>
            <a:r>
              <a:rPr lang="nl-NL" sz="900" dirty="0">
                <a:solidFill>
                  <a:schemeClr val="tx1"/>
                </a:solidFill>
              </a:rPr>
              <a:t> assistance;  </a:t>
            </a:r>
            <a:r>
              <a:rPr lang="nl-NL" sz="900" b="1" dirty="0" err="1">
                <a:solidFill>
                  <a:schemeClr val="tx1"/>
                </a:solidFill>
              </a:rPr>
              <a:t>Following</a:t>
            </a:r>
            <a:r>
              <a:rPr lang="nl-NL" sz="900" b="1" dirty="0">
                <a:solidFill>
                  <a:schemeClr val="tx1"/>
                </a:solidFill>
              </a:rPr>
              <a:t> &amp; </a:t>
            </a:r>
            <a:r>
              <a:rPr lang="nl-NL" sz="900" b="1" dirty="0" err="1">
                <a:solidFill>
                  <a:schemeClr val="tx1"/>
                </a:solidFill>
              </a:rPr>
              <a:t>trailing</a:t>
            </a:r>
            <a:r>
              <a:rPr lang="nl-NL" sz="900" b="1" dirty="0">
                <a:solidFill>
                  <a:schemeClr val="tx1"/>
                </a:solidFill>
              </a:rPr>
              <a:t>: </a:t>
            </a:r>
            <a:r>
              <a:rPr lang="nl-NL" sz="900" dirty="0" err="1">
                <a:solidFill>
                  <a:schemeClr val="tx1"/>
                </a:solidFill>
              </a:rPr>
              <a:t>autonomous</a:t>
            </a:r>
            <a:r>
              <a:rPr lang="nl-NL" sz="900" dirty="0">
                <a:solidFill>
                  <a:schemeClr val="tx1"/>
                </a:solidFill>
              </a:rPr>
              <a:t> </a:t>
            </a:r>
            <a:r>
              <a:rPr lang="nl-NL" sz="900" dirty="0" err="1">
                <a:solidFill>
                  <a:schemeClr val="tx1"/>
                </a:solidFill>
              </a:rPr>
              <a:t>longitudinal</a:t>
            </a:r>
            <a:r>
              <a:rPr lang="nl-NL" sz="900" dirty="0">
                <a:solidFill>
                  <a:schemeClr val="tx1"/>
                </a:solidFill>
              </a:rPr>
              <a:t> control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FEEDC3-8562-475D-89C8-6D7DA22E90C5}"/>
              </a:ext>
            </a:extLst>
          </p:cNvPr>
          <p:cNvSpPr/>
          <p:nvPr/>
        </p:nvSpPr>
        <p:spPr>
          <a:xfrm>
            <a:off x="3527087" y="2486682"/>
            <a:ext cx="2279675" cy="3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b="1" dirty="0">
                <a:solidFill>
                  <a:schemeClr val="tx1"/>
                </a:solidFill>
              </a:rPr>
              <a:t>Driver &amp;</a:t>
            </a:r>
          </a:p>
          <a:p>
            <a:pPr algn="ctr"/>
            <a:r>
              <a:rPr lang="nl-NL" sz="900" b="1" dirty="0">
                <a:solidFill>
                  <a:schemeClr val="tx1"/>
                </a:solidFill>
              </a:rPr>
              <a:t>In </a:t>
            </a:r>
            <a:r>
              <a:rPr lang="nl-NL" sz="900" b="1" dirty="0" err="1">
                <a:solidFill>
                  <a:schemeClr val="tx1"/>
                </a:solidFill>
              </a:rPr>
              <a:t>lane</a:t>
            </a:r>
            <a:r>
              <a:rPr lang="nl-NL" sz="900" b="1" dirty="0">
                <a:solidFill>
                  <a:schemeClr val="tx1"/>
                </a:solidFill>
              </a:rPr>
              <a:t> (</a:t>
            </a:r>
            <a:r>
              <a:rPr lang="nl-NL" sz="900" b="1" dirty="0" err="1">
                <a:solidFill>
                  <a:schemeClr val="tx1"/>
                </a:solidFill>
              </a:rPr>
              <a:t>optional</a:t>
            </a:r>
            <a:r>
              <a:rPr lang="nl-NL" sz="9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0E6053-DC6B-45E0-8B3E-975429EEB173}"/>
              </a:ext>
            </a:extLst>
          </p:cNvPr>
          <p:cNvSpPr/>
          <p:nvPr/>
        </p:nvSpPr>
        <p:spPr>
          <a:xfrm>
            <a:off x="6187806" y="2486682"/>
            <a:ext cx="2279675" cy="32400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In </a:t>
            </a:r>
            <a:r>
              <a:rPr lang="nl-NL" sz="900" dirty="0" err="1">
                <a:solidFill>
                  <a:schemeClr val="tx1"/>
                </a:solidFill>
              </a:rPr>
              <a:t>lane</a:t>
            </a:r>
            <a:r>
              <a:rPr lang="nl-NL" sz="900" dirty="0">
                <a:solidFill>
                  <a:schemeClr val="tx1"/>
                </a:solidFill>
              </a:rPr>
              <a:t> &amp;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Lane change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5AAC97-DF89-47BE-8F95-DBF669210903}"/>
              </a:ext>
            </a:extLst>
          </p:cNvPr>
          <p:cNvSpPr/>
          <p:nvPr/>
        </p:nvSpPr>
        <p:spPr>
          <a:xfrm>
            <a:off x="8815417" y="2486262"/>
            <a:ext cx="2279675" cy="32400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Full </a:t>
            </a:r>
            <a:r>
              <a:rPr lang="nl-NL" sz="900" dirty="0" err="1">
                <a:solidFill>
                  <a:schemeClr val="tx1"/>
                </a:solidFill>
              </a:rPr>
              <a:t>automation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1A6DDF-4E1D-4578-A6F8-8030E76DE1DF}"/>
              </a:ext>
            </a:extLst>
          </p:cNvPr>
          <p:cNvSpPr/>
          <p:nvPr/>
        </p:nvSpPr>
        <p:spPr>
          <a:xfrm>
            <a:off x="3527087" y="2872248"/>
            <a:ext cx="2279675" cy="3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b="1" dirty="0" err="1">
                <a:solidFill>
                  <a:schemeClr val="tx1"/>
                </a:solidFill>
              </a:rPr>
              <a:t>triggered</a:t>
            </a:r>
            <a:r>
              <a:rPr lang="nl-NL" sz="900" b="1" dirty="0">
                <a:solidFill>
                  <a:schemeClr val="tx1"/>
                </a:solidFill>
              </a:rPr>
              <a:t> </a:t>
            </a:r>
            <a:r>
              <a:rPr lang="nl-NL" sz="900" b="1" dirty="0" err="1">
                <a:solidFill>
                  <a:schemeClr val="tx1"/>
                </a:solidFill>
              </a:rPr>
              <a:t>by</a:t>
            </a:r>
            <a:r>
              <a:rPr lang="nl-NL" sz="900" b="1" dirty="0">
                <a:solidFill>
                  <a:schemeClr val="tx1"/>
                </a:solidFill>
              </a:rPr>
              <a:t> driver (e.g. highway)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10CD97C-AFED-4CD2-91E6-BDABA1FDC7D1}"/>
              </a:ext>
            </a:extLst>
          </p:cNvPr>
          <p:cNvSpPr/>
          <p:nvPr/>
        </p:nvSpPr>
        <p:spPr>
          <a:xfrm>
            <a:off x="6187806" y="2872248"/>
            <a:ext cx="2279675" cy="32400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(e.g. highway)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8B4873-E085-44D2-95D2-56EBB36B43D5}"/>
              </a:ext>
            </a:extLst>
          </p:cNvPr>
          <p:cNvSpPr/>
          <p:nvPr/>
        </p:nvSpPr>
        <p:spPr>
          <a:xfrm>
            <a:off x="8815417" y="2871408"/>
            <a:ext cx="2279675" cy="32400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(e.g. highway &amp; parking area)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BDF8D05-FCE0-4B2E-B2A2-686E1C44C0AB}"/>
              </a:ext>
            </a:extLst>
          </p:cNvPr>
          <p:cNvSpPr/>
          <p:nvPr/>
        </p:nvSpPr>
        <p:spPr>
          <a:xfrm>
            <a:off x="3527087" y="3268084"/>
            <a:ext cx="7568861" cy="3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Single truck &amp; </a:t>
            </a:r>
            <a:r>
              <a:rPr lang="nl-NL" sz="900" dirty="0" err="1">
                <a:solidFill>
                  <a:schemeClr val="tx1"/>
                </a:solidFill>
              </a:rPr>
              <a:t>existing</a:t>
            </a:r>
            <a:r>
              <a:rPr lang="nl-NL" sz="900" dirty="0">
                <a:solidFill>
                  <a:schemeClr val="tx1"/>
                </a:solidFill>
              </a:rPr>
              <a:t> </a:t>
            </a:r>
            <a:r>
              <a:rPr lang="nl-NL" sz="900" dirty="0" err="1">
                <a:solidFill>
                  <a:schemeClr val="tx1"/>
                </a:solidFill>
              </a:rPr>
              <a:t>platoon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41DB7B-20B8-4C79-9F38-BA6D101EFCDC}"/>
              </a:ext>
            </a:extLst>
          </p:cNvPr>
          <p:cNvSpPr/>
          <p:nvPr/>
        </p:nvSpPr>
        <p:spPr>
          <a:xfrm>
            <a:off x="6187806" y="3651103"/>
            <a:ext cx="2279675" cy="32400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Single truck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ED0DE87-F72A-4B8B-82FB-D7CF927D57CA}"/>
              </a:ext>
            </a:extLst>
          </p:cNvPr>
          <p:cNvSpPr/>
          <p:nvPr/>
        </p:nvSpPr>
        <p:spPr>
          <a:xfrm>
            <a:off x="8815417" y="3649843"/>
            <a:ext cx="2279675" cy="32400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Single truck &amp; </a:t>
            </a:r>
            <a:r>
              <a:rPr lang="nl-NL" sz="900" dirty="0" err="1">
                <a:solidFill>
                  <a:schemeClr val="tx1"/>
                </a:solidFill>
              </a:rPr>
              <a:t>existing</a:t>
            </a:r>
            <a:r>
              <a:rPr lang="nl-NL" sz="900" dirty="0">
                <a:solidFill>
                  <a:schemeClr val="tx1"/>
                </a:solidFill>
              </a:rPr>
              <a:t> </a:t>
            </a:r>
            <a:r>
              <a:rPr lang="nl-NL" sz="900" dirty="0" err="1">
                <a:solidFill>
                  <a:schemeClr val="tx1"/>
                </a:solidFill>
              </a:rPr>
              <a:t>platoon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0B5621B-2C16-4A94-90AB-510A6C6B7ABC}"/>
              </a:ext>
            </a:extLst>
          </p:cNvPr>
          <p:cNvSpPr/>
          <p:nvPr/>
        </p:nvSpPr>
        <p:spPr>
          <a:xfrm>
            <a:off x="3527087" y="4028946"/>
            <a:ext cx="2279675" cy="3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b="1" dirty="0">
                <a:solidFill>
                  <a:schemeClr val="tx1"/>
                </a:solidFill>
              </a:rPr>
              <a:t>7 (max </a:t>
            </a:r>
            <a:r>
              <a:rPr lang="nl-NL" sz="900" b="1" dirty="0" err="1">
                <a:solidFill>
                  <a:schemeClr val="tx1"/>
                </a:solidFill>
              </a:rPr>
              <a:t>for</a:t>
            </a:r>
            <a:r>
              <a:rPr lang="nl-NL" sz="900" b="1" dirty="0">
                <a:solidFill>
                  <a:schemeClr val="tx1"/>
                </a:solidFill>
              </a:rPr>
              <a:t> </a:t>
            </a:r>
            <a:r>
              <a:rPr lang="nl-NL" sz="900" b="1" dirty="0" err="1">
                <a:solidFill>
                  <a:schemeClr val="tx1"/>
                </a:solidFill>
              </a:rPr>
              <a:t>simulation</a:t>
            </a:r>
            <a:r>
              <a:rPr lang="nl-NL" sz="900" b="1" dirty="0">
                <a:solidFill>
                  <a:schemeClr val="tx1"/>
                </a:solidFill>
              </a:rPr>
              <a:t> &amp; </a:t>
            </a:r>
            <a:r>
              <a:rPr lang="nl-NL" sz="900" b="1" dirty="0" err="1">
                <a:solidFill>
                  <a:schemeClr val="tx1"/>
                </a:solidFill>
              </a:rPr>
              <a:t>verifications</a:t>
            </a:r>
            <a:r>
              <a:rPr lang="nl-NL" sz="9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C356839-FCE5-4357-93E8-E84C858D04A2}"/>
              </a:ext>
            </a:extLst>
          </p:cNvPr>
          <p:cNvSpPr/>
          <p:nvPr/>
        </p:nvSpPr>
        <p:spPr>
          <a:xfrm>
            <a:off x="6187806" y="4026846"/>
            <a:ext cx="4917119" cy="32400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No </a:t>
            </a:r>
            <a:r>
              <a:rPr lang="nl-NL" sz="900" dirty="0" err="1">
                <a:solidFill>
                  <a:schemeClr val="tx1"/>
                </a:solidFill>
              </a:rPr>
              <a:t>principal</a:t>
            </a:r>
            <a:r>
              <a:rPr lang="nl-NL" sz="900" dirty="0">
                <a:solidFill>
                  <a:schemeClr val="tx1"/>
                </a:solidFill>
              </a:rPr>
              <a:t> </a:t>
            </a:r>
            <a:r>
              <a:rPr lang="nl-NL" sz="900" dirty="0" err="1">
                <a:solidFill>
                  <a:schemeClr val="tx1"/>
                </a:solidFill>
              </a:rPr>
              <a:t>technical</a:t>
            </a:r>
            <a:r>
              <a:rPr lang="nl-NL" sz="900" dirty="0">
                <a:solidFill>
                  <a:schemeClr val="tx1"/>
                </a:solidFill>
              </a:rPr>
              <a:t> </a:t>
            </a:r>
            <a:r>
              <a:rPr lang="nl-NL" sz="900" dirty="0" err="1">
                <a:solidFill>
                  <a:schemeClr val="tx1"/>
                </a:solidFill>
              </a:rPr>
              <a:t>limitations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FA8BF04-C2E7-4034-B850-B2B4B017B88F}"/>
              </a:ext>
            </a:extLst>
          </p:cNvPr>
          <p:cNvSpPr/>
          <p:nvPr/>
        </p:nvSpPr>
        <p:spPr>
          <a:xfrm>
            <a:off x="3527087" y="4414512"/>
            <a:ext cx="2279675" cy="3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b="1" dirty="0">
                <a:solidFill>
                  <a:schemeClr val="tx1"/>
                </a:solidFill>
              </a:rPr>
              <a:t>&gt; 0,8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9F820DD-9E78-4366-BF27-48187511F8C2}"/>
              </a:ext>
            </a:extLst>
          </p:cNvPr>
          <p:cNvSpPr/>
          <p:nvPr/>
        </p:nvSpPr>
        <p:spPr>
          <a:xfrm>
            <a:off x="6187806" y="4414512"/>
            <a:ext cx="2279675" cy="32400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&gt; 0,5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C9E3DB-1380-47AB-A5B9-8B86EB1D5C66}"/>
              </a:ext>
            </a:extLst>
          </p:cNvPr>
          <p:cNvSpPr/>
          <p:nvPr/>
        </p:nvSpPr>
        <p:spPr>
          <a:xfrm>
            <a:off x="8815417" y="4411992"/>
            <a:ext cx="2279675" cy="32400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&gt; 0,3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AC7634A-4BC1-4670-B13A-A40A03F30C96}"/>
              </a:ext>
            </a:extLst>
          </p:cNvPr>
          <p:cNvSpPr/>
          <p:nvPr/>
        </p:nvSpPr>
        <p:spPr>
          <a:xfrm>
            <a:off x="3527087" y="5565595"/>
            <a:ext cx="2279675" cy="3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b="1" dirty="0">
                <a:solidFill>
                  <a:schemeClr val="tx1"/>
                </a:solidFill>
              </a:rPr>
              <a:t>driver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AC6906-A855-42CB-85A0-B948F325082F}"/>
              </a:ext>
            </a:extLst>
          </p:cNvPr>
          <p:cNvSpPr/>
          <p:nvPr/>
        </p:nvSpPr>
        <p:spPr>
          <a:xfrm>
            <a:off x="6187806" y="5551575"/>
            <a:ext cx="2279675" cy="32400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System in x </a:t>
            </a:r>
            <a:r>
              <a:rPr lang="nl-NL" sz="900" dirty="0" err="1">
                <a:solidFill>
                  <a:schemeClr val="tx1"/>
                </a:solidFill>
              </a:rPr>
              <a:t>seconds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6072051-C7F9-4650-A638-A8CE2CA06B63}"/>
              </a:ext>
            </a:extLst>
          </p:cNvPr>
          <p:cNvSpPr/>
          <p:nvPr/>
        </p:nvSpPr>
        <p:spPr>
          <a:xfrm>
            <a:off x="8815417" y="5538422"/>
            <a:ext cx="2279675" cy="32400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system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C4AB5D1-9261-4B50-A552-B52DBB47702F}"/>
              </a:ext>
            </a:extLst>
          </p:cNvPr>
          <p:cNvSpPr/>
          <p:nvPr/>
        </p:nvSpPr>
        <p:spPr>
          <a:xfrm>
            <a:off x="3527087" y="4803294"/>
            <a:ext cx="7568861" cy="3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System </a:t>
            </a:r>
            <a:r>
              <a:rPr lang="nl-NL" sz="900" dirty="0" err="1">
                <a:solidFill>
                  <a:schemeClr val="tx1"/>
                </a:solidFill>
              </a:rPr>
              <a:t>itself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CE07239-F861-4DBC-8B1F-1C3BF55C668D}"/>
              </a:ext>
            </a:extLst>
          </p:cNvPr>
          <p:cNvSpPr/>
          <p:nvPr/>
        </p:nvSpPr>
        <p:spPr>
          <a:xfrm>
            <a:off x="3527084" y="5179493"/>
            <a:ext cx="2279675" cy="3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b="1" dirty="0">
                <a:solidFill>
                  <a:schemeClr val="tx1"/>
                </a:solidFill>
              </a:rPr>
              <a:t>driver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D7AF414-DE3D-49E6-A3F4-E6618EAF3058}"/>
              </a:ext>
            </a:extLst>
          </p:cNvPr>
          <p:cNvSpPr/>
          <p:nvPr/>
        </p:nvSpPr>
        <p:spPr>
          <a:xfrm>
            <a:off x="6187806" y="5188272"/>
            <a:ext cx="4908142" cy="32400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System </a:t>
            </a:r>
            <a:r>
              <a:rPr lang="nl-NL" sz="900" dirty="0" err="1">
                <a:solidFill>
                  <a:schemeClr val="tx1"/>
                </a:solidFill>
              </a:rPr>
              <a:t>itself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2CE0D5D-2D2B-4F70-82AB-EA29037747D0}"/>
              </a:ext>
            </a:extLst>
          </p:cNvPr>
          <p:cNvSpPr/>
          <p:nvPr/>
        </p:nvSpPr>
        <p:spPr>
          <a:xfrm>
            <a:off x="3527087" y="6342341"/>
            <a:ext cx="2279675" cy="3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b="1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350EE45-EBD2-434A-8454-F3DDB9213816}"/>
              </a:ext>
            </a:extLst>
          </p:cNvPr>
          <p:cNvSpPr/>
          <p:nvPr/>
        </p:nvSpPr>
        <p:spPr>
          <a:xfrm>
            <a:off x="6187806" y="6342341"/>
            <a:ext cx="2279675" cy="32400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4B0E1C6-E3E9-44C7-9296-0D0CDCE541D2}"/>
              </a:ext>
            </a:extLst>
          </p:cNvPr>
          <p:cNvSpPr/>
          <p:nvPr/>
        </p:nvSpPr>
        <p:spPr>
          <a:xfrm>
            <a:off x="8815417" y="6337727"/>
            <a:ext cx="2279675" cy="32400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F2983D5-A9E2-4D6A-8752-70E466BEDE8F}"/>
              </a:ext>
            </a:extLst>
          </p:cNvPr>
          <p:cNvSpPr txBox="1"/>
          <p:nvPr/>
        </p:nvSpPr>
        <p:spPr>
          <a:xfrm>
            <a:off x="794883" y="2538527"/>
            <a:ext cx="1438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b="1" dirty="0"/>
              <a:t>Automation: </a:t>
            </a:r>
            <a:r>
              <a:rPr lang="nl-NL" sz="1100" dirty="0" err="1"/>
              <a:t>lateral</a:t>
            </a:r>
            <a:endParaRPr lang="nl-NL" sz="11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000798-538F-420A-961D-E7ABCFC77116}"/>
              </a:ext>
            </a:extLst>
          </p:cNvPr>
          <p:cNvSpPr txBox="1"/>
          <p:nvPr/>
        </p:nvSpPr>
        <p:spPr>
          <a:xfrm>
            <a:off x="794883" y="3687017"/>
            <a:ext cx="15135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b="1" dirty="0" err="1"/>
              <a:t>Engaging</a:t>
            </a:r>
            <a:r>
              <a:rPr lang="nl-NL" sz="1100" b="1" dirty="0"/>
              <a:t>: </a:t>
            </a:r>
            <a:r>
              <a:rPr lang="nl-NL" sz="1100" dirty="0" err="1"/>
              <a:t>from</a:t>
            </a:r>
            <a:r>
              <a:rPr lang="nl-NL" sz="1100" dirty="0"/>
              <a:t> front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920E4B-080F-4CAF-AEA1-FA52ADBDD772}"/>
              </a:ext>
            </a:extLst>
          </p:cNvPr>
          <p:cNvSpPr txBox="1"/>
          <p:nvPr/>
        </p:nvSpPr>
        <p:spPr>
          <a:xfrm>
            <a:off x="766830" y="5225406"/>
            <a:ext cx="17732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b="1" dirty="0"/>
              <a:t>Monitoring: </a:t>
            </a:r>
            <a:r>
              <a:rPr lang="nl-NL" sz="1100" dirty="0"/>
              <a:t>environment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5D37961-7468-461D-9539-9EB184B35EC2}"/>
              </a:ext>
            </a:extLst>
          </p:cNvPr>
          <p:cNvSpPr/>
          <p:nvPr/>
        </p:nvSpPr>
        <p:spPr>
          <a:xfrm>
            <a:off x="4339252" y="1673285"/>
            <a:ext cx="680951" cy="296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08FC671-619F-4031-A6AB-B3B338C00F5C}"/>
              </a:ext>
            </a:extLst>
          </p:cNvPr>
          <p:cNvSpPr/>
          <p:nvPr/>
        </p:nvSpPr>
        <p:spPr>
          <a:xfrm>
            <a:off x="7003896" y="1663350"/>
            <a:ext cx="680951" cy="296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9504CFA-5D0E-4C43-9E6F-FE8B54504C6E}"/>
              </a:ext>
            </a:extLst>
          </p:cNvPr>
          <p:cNvSpPr/>
          <p:nvPr/>
        </p:nvSpPr>
        <p:spPr>
          <a:xfrm>
            <a:off x="9668540" y="1657307"/>
            <a:ext cx="680951" cy="296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9D39E08-C1FC-489C-A1E5-0B23D2D14CF7}"/>
              </a:ext>
            </a:extLst>
          </p:cNvPr>
          <p:cNvCxnSpPr/>
          <p:nvPr/>
        </p:nvCxnSpPr>
        <p:spPr>
          <a:xfrm>
            <a:off x="4119716" y="1494503"/>
            <a:ext cx="65876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578689C-ADED-4369-A13A-E759FDE07D8D}"/>
              </a:ext>
            </a:extLst>
          </p:cNvPr>
          <p:cNvSpPr txBox="1"/>
          <p:nvPr/>
        </p:nvSpPr>
        <p:spPr>
          <a:xfrm>
            <a:off x="6282700" y="1373728"/>
            <a:ext cx="2401619" cy="276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200" b="1" i="1" dirty="0" err="1"/>
              <a:t>Increasing</a:t>
            </a:r>
            <a:r>
              <a:rPr lang="nl-NL" sz="1200" b="1" i="1" dirty="0"/>
              <a:t> level of </a:t>
            </a:r>
            <a:r>
              <a:rPr lang="nl-NL" sz="1200" b="1" i="1" dirty="0" err="1"/>
              <a:t>automation</a:t>
            </a:r>
            <a:endParaRPr lang="nl-NL" sz="1200" b="1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DC7624-FE24-49EB-A535-B1FCA6E9E4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A1B602-CD3E-AC41-8242-DD367490E7D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93621"/>
      </p:ext>
    </p:extLst>
  </p:cSld>
  <p:clrMapOvr>
    <a:masterClrMapping/>
  </p:clrMapOvr>
</p:sld>
</file>

<file path=ppt/theme/theme1.xml><?xml version="1.0" encoding="utf-8"?>
<a:theme xmlns:a="http://schemas.openxmlformats.org/drawingml/2006/main" name="TN-ITS theme">
  <a:themeElements>
    <a:clrScheme name="Custom 1">
      <a:dk1>
        <a:srgbClr val="000000"/>
      </a:dk1>
      <a:lt1>
        <a:srgbClr val="FFFFFF"/>
      </a:lt1>
      <a:dk2>
        <a:srgbClr val="2E309C"/>
      </a:dk2>
      <a:lt2>
        <a:srgbClr val="C8C8C8"/>
      </a:lt2>
      <a:accent1>
        <a:srgbClr val="24AAE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E309C"/>
      </a:hlink>
      <a:folHlink>
        <a:srgbClr val="24AAE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NSEMBLE presentation" id="{0DB0EC3E-6241-E941-871C-7BF13F1D4063}" vid="{478CAE63-C9D9-AF4C-88AF-5593CAF5C527}"/>
    </a:ext>
  </a:extLst>
</a:theme>
</file>

<file path=ppt/theme/theme2.xml><?xml version="1.0" encoding="utf-8"?>
<a:theme xmlns:a="http://schemas.openxmlformats.org/drawingml/2006/main" name="ENSEMBLE presentation_ok">
  <a:themeElements>
    <a:clrScheme name="Custom 1">
      <a:dk1>
        <a:srgbClr val="000000"/>
      </a:dk1>
      <a:lt1>
        <a:srgbClr val="FFFFFF"/>
      </a:lt1>
      <a:dk2>
        <a:srgbClr val="2E309C"/>
      </a:dk2>
      <a:lt2>
        <a:srgbClr val="C8C8C8"/>
      </a:lt2>
      <a:accent1>
        <a:srgbClr val="24AAE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E309C"/>
      </a:hlink>
      <a:folHlink>
        <a:srgbClr val="24AAE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22B9F19-9922-D944-9348-9503B7A38F49}" vid="{39C79AE3-0B07-BD41-9CD7-E4A40F70710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5A211FBB5E6FF44CB2B821E40ED331A3" ma:contentTypeVersion="6" ma:contentTypeDescription=" " ma:contentTypeScope="" ma:versionID="d074a8412b4fba1085f73cc7576046af">
  <xsd:schema xmlns:xsd="http://www.w3.org/2001/XMLSchema" xmlns:xs="http://www.w3.org/2001/XMLSchema" xmlns:p="http://schemas.microsoft.com/office/2006/metadata/properties" xmlns:ns2="e6607ea9-c5d6-47b1-82a4-5e0135a2bfea" xmlns:ns3="2f6a910d-138e-42c1-8e8a-320c1b7cf3f7" xmlns:ns5="d852e04b-c197-484a-aaa6-d3c09eaca8d4" targetNamespace="http://schemas.microsoft.com/office/2006/metadata/properties" ma:root="true" ma:fieldsID="0cf93ec261dcab165a1c019f320daaf1" ns2:_="" ns3:_="" ns5:_="">
    <xsd:import namespace="e6607ea9-c5d6-47b1-82a4-5e0135a2bfea"/>
    <xsd:import namespace="2f6a910d-138e-42c1-8e8a-320c1b7cf3f7"/>
    <xsd:import namespace="d852e04b-c197-484a-aaa6-d3c09eaca8d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07ea9-c5d6-47b1-82a4-5e0135a2bfe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1;#Project|fa11c4c9-105f-402c-bb40-9a56b4989397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5f51926a-7cf0-48c6-95a3-ab56e638824e}" ma:internalName="TaxCatchAll" ma:showField="CatchAllData" ma:web="e6607ea9-c5d6-47b1-82a4-5e0135a2bf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5f51926a-7cf0-48c6-95a3-ab56e638824e}" ma:internalName="TaxCatchAllLabel" ma:readOnly="true" ma:showField="CatchAllDataLabel" ma:web="e6607ea9-c5d6-47b1-82a4-5e0135a2bf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EU H2020 ENSEMBLE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060.34630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2e04b-c197-484a-aaa6-d3c09eaca8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OC_ClusterName xmlns="2f6a910d-138e-42c1-8e8a-320c1b7cf3f7">EU H2020 ENSEMBLE</TNOC_ClusterName>
    <n2a7a23bcc2241cb9261f9a914c7c1bb xmlns="e6607ea9-c5d6-47b1-82a4-5e0135a2bfea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bac4ab11065f4f6c809c820c57e320e5 xmlns="e6607ea9-c5d6-47b1-82a4-5e0135a2bfea">
      <Terms xmlns="http://schemas.microsoft.com/office/infopath/2007/PartnerControls"/>
    </bac4ab11065f4f6c809c820c57e320e5>
    <TNOC_ClusterId xmlns="2f6a910d-138e-42c1-8e8a-320c1b7cf3f7">060.34630</TNOC_ClusterId>
    <TaxCatchAll xmlns="e6607ea9-c5d6-47b1-82a4-5e0135a2bfea">
      <Value>5</Value>
      <Value>1</Value>
    </TaxCatchAll>
    <h15fbb78f4cb41d290e72f301ea2865f xmlns="e6607ea9-c5d6-47b1-82a4-5e0135a2bfea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cf581d8792c646118aad2c2c4ecdfa8c xmlns="e6607ea9-c5d6-47b1-82a4-5e0135a2bfea">
      <Terms xmlns="http://schemas.microsoft.com/office/infopath/2007/PartnerControls"/>
    </cf581d8792c646118aad2c2c4ecdfa8c>
    <lca20d149a844688b6abf34073d5c21d xmlns="e6607ea9-c5d6-47b1-82a4-5e0135a2bfea">
      <Terms xmlns="http://schemas.microsoft.com/office/infopath/2007/PartnerControls"/>
    </lca20d149a844688b6abf34073d5c21d>
    <_dlc_DocId xmlns="e6607ea9-c5d6-47b1-82a4-5e0135a2bfea">X24MVUNM2YMZ-1192129659-406</_dlc_DocId>
    <_dlc_DocIdUrl xmlns="e6607ea9-c5d6-47b1-82a4-5e0135a2bfea">
      <Url>https://365tno.sharepoint.com/teams/P060.34630/_layouts/15/DocIdRedir.aspx?ID=X24MVUNM2YMZ-1192129659-406</Url>
      <Description>X24MVUNM2YMZ-1192129659-406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EBAF31C-52BD-46A8-8DA3-E46AF78284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607ea9-c5d6-47b1-82a4-5e0135a2bfea"/>
    <ds:schemaRef ds:uri="2f6a910d-138e-42c1-8e8a-320c1b7cf3f7"/>
    <ds:schemaRef ds:uri="d852e04b-c197-484a-aaa6-d3c09eaca8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F61FD6-277B-461E-9C7E-3C87124F98AE}">
  <ds:schemaRefs>
    <ds:schemaRef ds:uri="http://schemas.microsoft.com/office/2006/metadata/properties"/>
    <ds:schemaRef ds:uri="e6607ea9-c5d6-47b1-82a4-5e0135a2bfea"/>
    <ds:schemaRef ds:uri="http://schemas.microsoft.com/office/2006/documentManagement/types"/>
    <ds:schemaRef ds:uri="http://purl.org/dc/terms/"/>
    <ds:schemaRef ds:uri="2f6a910d-138e-42c1-8e8a-320c1b7cf3f7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d852e04b-c197-484a-aaa6-d3c09eaca8d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D973FC-880B-4A7F-9BC0-B3ED54065B7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3BD2E18-EA6E-4DEC-967D-D492B0B4156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7523</TotalTime>
  <Words>828</Words>
  <Application>Microsoft Office PowerPoint</Application>
  <PresentationFormat>Widescreen</PresentationFormat>
  <Paragraphs>204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Regular</vt:lpstr>
      <vt:lpstr>Calibri</vt:lpstr>
      <vt:lpstr>TN-ITS theme</vt:lpstr>
      <vt:lpstr>ENSEMBLE presentation_ok</vt:lpstr>
      <vt:lpstr>ENabling SafE Multi-Brand Platooning for Europe</vt:lpstr>
      <vt:lpstr>About  ENSEMBLE</vt:lpstr>
      <vt:lpstr>ENSEMBLE facts</vt:lpstr>
      <vt:lpstr>Project objectives</vt:lpstr>
      <vt:lpstr>Truck platooning and ENSEMBLE</vt:lpstr>
      <vt:lpstr>About  Platooning levels</vt:lpstr>
      <vt:lpstr>SAE automation levels</vt:lpstr>
      <vt:lpstr>Platoon level A definition</vt:lpstr>
      <vt:lpstr>Platoon levels at a glance</vt:lpstr>
      <vt:lpstr>About  The Project</vt:lpstr>
      <vt:lpstr>Project structure</vt:lpstr>
      <vt:lpstr>WP2 Specification of a generic solution</vt:lpstr>
      <vt:lpstr>WP3 Platooning Technology</vt:lpstr>
      <vt:lpstr>WP4 Impacts of multi-brand platooning</vt:lpstr>
      <vt:lpstr>WP5 Testing and Demonstration</vt:lpstr>
      <vt:lpstr>About  The Results</vt:lpstr>
      <vt:lpstr>Important Milestones</vt:lpstr>
      <vt:lpstr>Main project deliverables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ENSEMBLE Objectives of 3 year project</dc:title>
  <dc:creator>Hoedemaeker, D.M. (Marika)</dc:creator>
  <cp:lastModifiedBy>Hoedemaeker, D.M. (Marika)</cp:lastModifiedBy>
  <cp:revision>132</cp:revision>
  <dcterms:created xsi:type="dcterms:W3CDTF">2018-06-07T12:33:20Z</dcterms:created>
  <dcterms:modified xsi:type="dcterms:W3CDTF">2019-05-14T11:36:40Z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0x010100A35317DCC28344A7B82488658A034A5C01005A211FBB5E6FF44CB2B821E40ED331A3</vt:lpwstr>
  </property>
  <property fmtid="{D5CDD505-2E9C-101B-9397-08002B2CF9AE}" pid="3" name="TNOC_DocumentClassification">
    <vt:lpwstr>5;#TNO Internal|1a23c89f-ef54-4907-86fd-8242403ff722</vt:lpwstr>
  </property>
  <property fmtid="{D5CDD505-2E9C-101B-9397-08002B2CF9AE}" pid="4" name="TNOC_DocumentType">
    <vt:lpwstr/>
  </property>
  <property fmtid="{D5CDD505-2E9C-101B-9397-08002B2CF9AE}" pid="5" name="TNOC_ClusterType">
    <vt:lpwstr>1;#Project|fa11c4c9-105f-402c-bb40-9a56b4989397</vt:lpwstr>
  </property>
  <property fmtid="{D5CDD505-2E9C-101B-9397-08002B2CF9AE}" pid="6" name="TNOC_DocumentCategory">
    <vt:lpwstr/>
  </property>
  <property fmtid="{D5CDD505-2E9C-101B-9397-08002B2CF9AE}" pid="7" name="TNOC_DocumentSetType">
    <vt:lpwstr/>
  </property>
  <property fmtid="{D5CDD505-2E9C-101B-9397-08002B2CF9AE}" pid="8" name="_dlc_DocIdItemGuid">
    <vt:lpwstr>10e2db64-3189-4983-9ca7-b286d9d5fe79</vt:lpwstr>
  </property>
</Properties>
</file>